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18"/>
  </p:notesMasterIdLst>
  <p:sldIdLst>
    <p:sldId id="256" r:id="rId2"/>
    <p:sldId id="283" r:id="rId3"/>
    <p:sldId id="280" r:id="rId4"/>
    <p:sldId id="257" r:id="rId5"/>
    <p:sldId id="259" r:id="rId6"/>
    <p:sldId id="295" r:id="rId7"/>
    <p:sldId id="296" r:id="rId8"/>
    <p:sldId id="262" r:id="rId9"/>
    <p:sldId id="260" r:id="rId10"/>
    <p:sldId id="265" r:id="rId11"/>
    <p:sldId id="289" r:id="rId12"/>
    <p:sldId id="290" r:id="rId13"/>
    <p:sldId id="287" r:id="rId14"/>
    <p:sldId id="293" r:id="rId15"/>
    <p:sldId id="291" r:id="rId16"/>
    <p:sldId id="28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954" autoAdjust="0"/>
  </p:normalViewPr>
  <p:slideViewPr>
    <p:cSldViewPr snapToGrid="0">
      <p:cViewPr varScale="1">
        <p:scale>
          <a:sx n="81" d="100"/>
          <a:sy n="81" d="100"/>
        </p:scale>
        <p:origin x="1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15167-D243-4CE7-A892-3CB707A5CA1F}" type="datetimeFigureOut">
              <a:rPr kumimoji="1" lang="ja-JP" altLang="en-US" smtClean="0"/>
              <a:t>2023/8/31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CE91C-4D10-43AC-8ECB-4D9699704B45}" type="slidenum">
              <a:rPr kumimoji="1" lang="ja-JP" altLang="en-US" smtClean="0"/>
              <a:t>‹#›</a:t>
            </a:fld>
            <a:endParaRPr kumimoji="1" lang="ja-JP" altLang="en-US"/>
          </a:p>
        </p:txBody>
      </p:sp>
    </p:spTree>
    <p:extLst>
      <p:ext uri="{BB962C8B-B14F-4D97-AF65-F5344CB8AC3E}">
        <p14:creationId xmlns:p14="http://schemas.microsoft.com/office/powerpoint/2010/main" val="7193280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3CE91C-4D10-43AC-8ECB-4D9699704B45}" type="slidenum">
              <a:rPr kumimoji="1" lang="ja-JP" altLang="en-US" smtClean="0"/>
              <a:t>1</a:t>
            </a:fld>
            <a:endParaRPr kumimoji="1" lang="ja-JP" altLang="en-US"/>
          </a:p>
        </p:txBody>
      </p:sp>
    </p:spTree>
    <p:extLst>
      <p:ext uri="{BB962C8B-B14F-4D97-AF65-F5344CB8AC3E}">
        <p14:creationId xmlns:p14="http://schemas.microsoft.com/office/powerpoint/2010/main" val="373474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10</a:t>
            </a:fld>
            <a:endParaRPr kumimoji="1" lang="ja-JP" altLang="en-US"/>
          </a:p>
        </p:txBody>
      </p:sp>
    </p:spTree>
    <p:extLst>
      <p:ext uri="{BB962C8B-B14F-4D97-AF65-F5344CB8AC3E}">
        <p14:creationId xmlns:p14="http://schemas.microsoft.com/office/powerpoint/2010/main" val="270639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11</a:t>
            </a:fld>
            <a:endParaRPr kumimoji="1" lang="ja-JP" altLang="en-US"/>
          </a:p>
        </p:txBody>
      </p:sp>
    </p:spTree>
    <p:extLst>
      <p:ext uri="{BB962C8B-B14F-4D97-AF65-F5344CB8AC3E}">
        <p14:creationId xmlns:p14="http://schemas.microsoft.com/office/powerpoint/2010/main" val="414744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12</a:t>
            </a:fld>
            <a:endParaRPr kumimoji="1" lang="ja-JP" altLang="en-US"/>
          </a:p>
        </p:txBody>
      </p:sp>
    </p:spTree>
    <p:extLst>
      <p:ext uri="{BB962C8B-B14F-4D97-AF65-F5344CB8AC3E}">
        <p14:creationId xmlns:p14="http://schemas.microsoft.com/office/powerpoint/2010/main" val="32358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13</a:t>
            </a:fld>
            <a:endParaRPr kumimoji="1" lang="ja-JP" altLang="en-US"/>
          </a:p>
        </p:txBody>
      </p:sp>
    </p:spTree>
    <p:extLst>
      <p:ext uri="{BB962C8B-B14F-4D97-AF65-F5344CB8AC3E}">
        <p14:creationId xmlns:p14="http://schemas.microsoft.com/office/powerpoint/2010/main" val="2285073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14</a:t>
            </a:fld>
            <a:endParaRPr kumimoji="1" lang="ja-JP" altLang="en-US"/>
          </a:p>
        </p:txBody>
      </p:sp>
    </p:spTree>
    <p:extLst>
      <p:ext uri="{BB962C8B-B14F-4D97-AF65-F5344CB8AC3E}">
        <p14:creationId xmlns:p14="http://schemas.microsoft.com/office/powerpoint/2010/main" val="101351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15</a:t>
            </a:fld>
            <a:endParaRPr kumimoji="1" lang="ja-JP" altLang="en-US"/>
          </a:p>
        </p:txBody>
      </p:sp>
    </p:spTree>
    <p:extLst>
      <p:ext uri="{BB962C8B-B14F-4D97-AF65-F5344CB8AC3E}">
        <p14:creationId xmlns:p14="http://schemas.microsoft.com/office/powerpoint/2010/main" val="360600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16</a:t>
            </a:fld>
            <a:endParaRPr kumimoji="1" lang="ja-JP" altLang="en-US"/>
          </a:p>
        </p:txBody>
      </p:sp>
    </p:spTree>
    <p:extLst>
      <p:ext uri="{BB962C8B-B14F-4D97-AF65-F5344CB8AC3E}">
        <p14:creationId xmlns:p14="http://schemas.microsoft.com/office/powerpoint/2010/main" val="348068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2</a:t>
            </a:fld>
            <a:endParaRPr kumimoji="1" lang="ja-JP" altLang="en-US"/>
          </a:p>
        </p:txBody>
      </p:sp>
    </p:spTree>
    <p:extLst>
      <p:ext uri="{BB962C8B-B14F-4D97-AF65-F5344CB8AC3E}">
        <p14:creationId xmlns:p14="http://schemas.microsoft.com/office/powerpoint/2010/main" val="32579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3CE91C-4D10-43AC-8ECB-4D9699704B45}" type="slidenum">
              <a:rPr kumimoji="1" lang="ja-JP" altLang="en-US" smtClean="0"/>
              <a:t>3</a:t>
            </a:fld>
            <a:endParaRPr kumimoji="1" lang="ja-JP" altLang="en-US"/>
          </a:p>
        </p:txBody>
      </p:sp>
    </p:spTree>
    <p:extLst>
      <p:ext uri="{BB962C8B-B14F-4D97-AF65-F5344CB8AC3E}">
        <p14:creationId xmlns:p14="http://schemas.microsoft.com/office/powerpoint/2010/main" val="16398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4</a:t>
            </a:fld>
            <a:endParaRPr kumimoji="1" lang="ja-JP" altLang="en-US"/>
          </a:p>
        </p:txBody>
      </p:sp>
    </p:spTree>
    <p:extLst>
      <p:ext uri="{BB962C8B-B14F-4D97-AF65-F5344CB8AC3E}">
        <p14:creationId xmlns:p14="http://schemas.microsoft.com/office/powerpoint/2010/main" val="31108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5</a:t>
            </a:fld>
            <a:endParaRPr kumimoji="1" lang="ja-JP" altLang="en-US"/>
          </a:p>
        </p:txBody>
      </p:sp>
    </p:spTree>
    <p:extLst>
      <p:ext uri="{BB962C8B-B14F-4D97-AF65-F5344CB8AC3E}">
        <p14:creationId xmlns:p14="http://schemas.microsoft.com/office/powerpoint/2010/main" val="12518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3CE91C-4D10-43AC-8ECB-4D9699704B45}" type="slidenum">
              <a:rPr kumimoji="1" lang="ja-JP" altLang="en-US" smtClean="0"/>
              <a:t>6</a:t>
            </a:fld>
            <a:endParaRPr kumimoji="1" lang="ja-JP" altLang="en-US"/>
          </a:p>
        </p:txBody>
      </p:sp>
    </p:spTree>
    <p:extLst>
      <p:ext uri="{BB962C8B-B14F-4D97-AF65-F5344CB8AC3E}">
        <p14:creationId xmlns:p14="http://schemas.microsoft.com/office/powerpoint/2010/main" val="274523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3CE91C-4D10-43AC-8ECB-4D9699704B45}" type="slidenum">
              <a:rPr kumimoji="1" lang="ja-JP" altLang="en-US" smtClean="0"/>
              <a:t>7</a:t>
            </a:fld>
            <a:endParaRPr kumimoji="1" lang="ja-JP" altLang="en-US"/>
          </a:p>
        </p:txBody>
      </p:sp>
    </p:spTree>
    <p:extLst>
      <p:ext uri="{BB962C8B-B14F-4D97-AF65-F5344CB8AC3E}">
        <p14:creationId xmlns:p14="http://schemas.microsoft.com/office/powerpoint/2010/main" val="161750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3CE91C-4D10-43AC-8ECB-4D9699704B45}" type="slidenum">
              <a:rPr kumimoji="1" lang="ja-JP" altLang="en-US" smtClean="0"/>
              <a:t>8</a:t>
            </a:fld>
            <a:endParaRPr kumimoji="1" lang="ja-JP" altLang="en-US"/>
          </a:p>
        </p:txBody>
      </p:sp>
    </p:spTree>
    <p:extLst>
      <p:ext uri="{BB962C8B-B14F-4D97-AF65-F5344CB8AC3E}">
        <p14:creationId xmlns:p14="http://schemas.microsoft.com/office/powerpoint/2010/main" val="419497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C3CE91C-4D10-43AC-8ECB-4D9699704B45}" type="slidenum">
              <a:rPr kumimoji="1" lang="ja-JP" altLang="en-US" smtClean="0"/>
              <a:t>9</a:t>
            </a:fld>
            <a:endParaRPr kumimoji="1" lang="ja-JP" altLang="en-US"/>
          </a:p>
        </p:txBody>
      </p:sp>
    </p:spTree>
    <p:extLst>
      <p:ext uri="{BB962C8B-B14F-4D97-AF65-F5344CB8AC3E}">
        <p14:creationId xmlns:p14="http://schemas.microsoft.com/office/powerpoint/2010/main" val="2286209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pPr/>
              <a:t>8/31/2023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736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528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992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ja-JP" altLang="en-US"/>
              <a:t>マスター タイトルの書式設定</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661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4257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043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8/31/2023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751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6678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863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374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477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571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234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632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71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367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237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8/31/2023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881599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3FF1CE-F759-47A4-96CD-302FE508BC63}"/>
              </a:ext>
            </a:extLst>
          </p:cNvPr>
          <p:cNvSpPr>
            <a:spLocks noGrp="1"/>
          </p:cNvSpPr>
          <p:nvPr>
            <p:ph type="ctrTitle"/>
          </p:nvPr>
        </p:nvSpPr>
        <p:spPr/>
        <p:txBody>
          <a:bodyPr/>
          <a:lstStyle/>
          <a:p>
            <a:r>
              <a:rPr kumimoji="1" lang="ja-JP" altLang="en-US" dirty="0"/>
              <a:t>成人看護学概論</a:t>
            </a:r>
            <a:r>
              <a:rPr kumimoji="1" lang="en-US" altLang="ja-JP" dirty="0"/>
              <a:t>Ⅰ</a:t>
            </a:r>
            <a:br>
              <a:rPr kumimoji="1" lang="en-US" altLang="ja-JP" dirty="0"/>
            </a:br>
            <a:endParaRPr kumimoji="1" lang="ja-JP" altLang="en-US" dirty="0"/>
          </a:p>
        </p:txBody>
      </p:sp>
      <p:sp>
        <p:nvSpPr>
          <p:cNvPr id="3" name="字幕 2">
            <a:extLst>
              <a:ext uri="{FF2B5EF4-FFF2-40B4-BE49-F238E27FC236}">
                <a16:creationId xmlns:a16="http://schemas.microsoft.com/office/drawing/2014/main" id="{15EED66A-8ADC-498D-B4DF-99A875995D79}"/>
              </a:ext>
            </a:extLst>
          </p:cNvPr>
          <p:cNvSpPr>
            <a:spLocks noGrp="1"/>
          </p:cNvSpPr>
          <p:nvPr>
            <p:ph type="subTitle" idx="1"/>
          </p:nvPr>
        </p:nvSpPr>
        <p:spPr>
          <a:xfrm>
            <a:off x="1867474" y="4658627"/>
            <a:ext cx="8825658" cy="861420"/>
          </a:xfrm>
        </p:spPr>
        <p:txBody>
          <a:bodyPr>
            <a:normAutofit fontScale="77500" lnSpcReduction="20000"/>
          </a:bodyPr>
          <a:lstStyle/>
          <a:p>
            <a:pPr algn="r"/>
            <a:r>
              <a:rPr kumimoji="1" lang="ja-JP" altLang="en-US" sz="3200" dirty="0"/>
              <a:t>令和</a:t>
            </a:r>
            <a:r>
              <a:rPr lang="ja-JP" altLang="en-US" sz="3200" dirty="0"/>
              <a:t>５</a:t>
            </a:r>
            <a:r>
              <a:rPr kumimoji="1" lang="ja-JP" altLang="en-US" sz="3200" dirty="0"/>
              <a:t>年度　看護学科</a:t>
            </a:r>
            <a:r>
              <a:rPr lang="ja-JP" altLang="en-US" sz="3200" dirty="0"/>
              <a:t>１６回生</a:t>
            </a:r>
            <a:endParaRPr lang="en-US" altLang="ja-JP" sz="3200" dirty="0"/>
          </a:p>
          <a:p>
            <a:pPr algn="r"/>
            <a:r>
              <a:rPr kumimoji="1" lang="ja-JP" altLang="en-US" sz="3200" dirty="0"/>
              <a:t>担当：矢野</a:t>
            </a:r>
            <a:endParaRPr kumimoji="1" lang="en-US" altLang="ja-JP" sz="3200" dirty="0"/>
          </a:p>
          <a:p>
            <a:endParaRPr kumimoji="1" lang="ja-JP" altLang="en-US" dirty="0"/>
          </a:p>
        </p:txBody>
      </p:sp>
    </p:spTree>
    <p:extLst>
      <p:ext uri="{BB962C8B-B14F-4D97-AF65-F5344CB8AC3E}">
        <p14:creationId xmlns:p14="http://schemas.microsoft.com/office/powerpoint/2010/main" val="315385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FDBE97-4DFB-4211-9911-81A03B569C4B}"/>
              </a:ext>
            </a:extLst>
          </p:cNvPr>
          <p:cNvSpPr txBox="1"/>
          <p:nvPr/>
        </p:nvSpPr>
        <p:spPr>
          <a:xfrm>
            <a:off x="578592" y="364063"/>
            <a:ext cx="4134465" cy="523220"/>
          </a:xfrm>
          <a:prstGeom prst="rect">
            <a:avLst/>
          </a:prstGeom>
          <a:noFill/>
        </p:spPr>
        <p:txBody>
          <a:bodyPr wrap="none" rtlCol="0">
            <a:spAutoFit/>
          </a:bodyPr>
          <a:lstStyle/>
          <a:p>
            <a:r>
              <a:rPr kumimoji="1" lang="ja-JP" altLang="en-US" sz="2800" b="1" dirty="0"/>
              <a:t>青年期</a:t>
            </a:r>
            <a:r>
              <a:rPr kumimoji="1" lang="ja-JP" altLang="en-US" sz="2800" b="1" dirty="0" err="1"/>
              <a:t>ー</a:t>
            </a:r>
            <a:r>
              <a:rPr kumimoji="1" lang="ja-JP" altLang="en-US" sz="2800" b="1" dirty="0"/>
              <a:t>大人になること</a:t>
            </a:r>
          </a:p>
        </p:txBody>
      </p:sp>
      <p:sp>
        <p:nvSpPr>
          <p:cNvPr id="6" name="テキスト ボックス 5">
            <a:extLst>
              <a:ext uri="{FF2B5EF4-FFF2-40B4-BE49-F238E27FC236}">
                <a16:creationId xmlns:a16="http://schemas.microsoft.com/office/drawing/2014/main" id="{29A4FE73-74E1-4E58-AEF5-3D1CF3835CBD}"/>
              </a:ext>
            </a:extLst>
          </p:cNvPr>
          <p:cNvSpPr txBox="1"/>
          <p:nvPr/>
        </p:nvSpPr>
        <p:spPr>
          <a:xfrm>
            <a:off x="8055429" y="425618"/>
            <a:ext cx="1362874" cy="400110"/>
          </a:xfrm>
          <a:prstGeom prst="rect">
            <a:avLst/>
          </a:prstGeom>
          <a:noFill/>
        </p:spPr>
        <p:txBody>
          <a:bodyPr wrap="none" rtlCol="0">
            <a:spAutoFit/>
          </a:bodyPr>
          <a:lstStyle/>
          <a:p>
            <a:r>
              <a:rPr kumimoji="1" lang="ja-JP" altLang="en-US" sz="2000" dirty="0"/>
              <a:t>教科書</a:t>
            </a:r>
            <a:r>
              <a:rPr kumimoji="1" lang="en-US" altLang="ja-JP" sz="2000" dirty="0"/>
              <a:t>P</a:t>
            </a:r>
            <a:r>
              <a:rPr kumimoji="1" lang="ja-JP" altLang="en-US" sz="2000" dirty="0"/>
              <a:t>９</a:t>
            </a:r>
          </a:p>
        </p:txBody>
      </p:sp>
      <p:sp>
        <p:nvSpPr>
          <p:cNvPr id="7" name="テキスト ボックス 6"/>
          <p:cNvSpPr txBox="1"/>
          <p:nvPr/>
        </p:nvSpPr>
        <p:spPr>
          <a:xfrm>
            <a:off x="668115" y="1983180"/>
            <a:ext cx="10649069" cy="2816156"/>
          </a:xfrm>
          <a:prstGeom prst="rect">
            <a:avLst/>
          </a:prstGeom>
          <a:noFill/>
        </p:spPr>
        <p:txBody>
          <a:bodyPr wrap="none" rtlCol="0">
            <a:spAutoFit/>
          </a:bodyPr>
          <a:lstStyle/>
          <a:p>
            <a:pPr>
              <a:lnSpc>
                <a:spcPct val="150000"/>
              </a:lnSpc>
            </a:pPr>
            <a:r>
              <a:rPr kumimoji="1" lang="ja-JP" altLang="en-US" sz="2400" dirty="0"/>
              <a:t>・子どもから大人へと心身が成熟していく時期</a:t>
            </a:r>
            <a:endParaRPr kumimoji="1" lang="en-US" altLang="ja-JP" sz="2400" dirty="0"/>
          </a:p>
          <a:p>
            <a:pPr>
              <a:lnSpc>
                <a:spcPct val="150000"/>
              </a:lnSpc>
            </a:pPr>
            <a:r>
              <a:rPr kumimoji="1" lang="ja-JP" altLang="en-US" sz="2400" dirty="0"/>
              <a:t>・さまざまな責任を担う立場になるための準備段階</a:t>
            </a:r>
            <a:endParaRPr kumimoji="1" lang="en-US" altLang="ja-JP" sz="2400" dirty="0"/>
          </a:p>
          <a:p>
            <a:pPr>
              <a:lnSpc>
                <a:spcPct val="150000"/>
              </a:lnSpc>
            </a:pPr>
            <a:r>
              <a:rPr kumimoji="1" lang="ja-JP" altLang="en-US" sz="2400" dirty="0"/>
              <a:t>・性的成熟、大人としての心理的・社会的成熟に達する</a:t>
            </a:r>
            <a:endParaRPr kumimoji="1" lang="en-US" altLang="ja-JP" sz="2400" dirty="0"/>
          </a:p>
          <a:p>
            <a:pPr>
              <a:lnSpc>
                <a:spcPct val="150000"/>
              </a:lnSpc>
            </a:pPr>
            <a:r>
              <a:rPr kumimoji="1" lang="ja-JP" altLang="en-US" sz="2400" dirty="0"/>
              <a:t>・急激な心身の成熟に伴って身体的不均衡や心理・社会的不安定性が生じる</a:t>
            </a:r>
            <a:endParaRPr kumimoji="1" lang="en-US" altLang="ja-JP" sz="2400" dirty="0"/>
          </a:p>
          <a:p>
            <a:pPr>
              <a:lnSpc>
                <a:spcPct val="150000"/>
              </a:lnSpc>
            </a:pPr>
            <a:r>
              <a:rPr kumimoji="1" lang="ja-JP" altLang="en-US" sz="2400" dirty="0"/>
              <a:t>・一生のうちで最も危機はらむ</a:t>
            </a:r>
          </a:p>
        </p:txBody>
      </p:sp>
      <p:pic>
        <p:nvPicPr>
          <p:cNvPr id="8" name="図 7">
            <a:extLst>
              <a:ext uri="{FF2B5EF4-FFF2-40B4-BE49-F238E27FC236}">
                <a16:creationId xmlns:a16="http://schemas.microsoft.com/office/drawing/2014/main" id="{FF78E607-B9AB-45A7-A774-80395EBC1617}"/>
              </a:ext>
            </a:extLst>
          </p:cNvPr>
          <p:cNvPicPr/>
          <p:nvPr/>
        </p:nvPicPr>
        <p:blipFill rotWithShape="1">
          <a:blip r:embed="rId3" cstate="print">
            <a:extLst>
              <a:ext uri="{28A0092B-C50C-407E-A947-70E740481C1C}">
                <a14:useLocalDpi xmlns:a14="http://schemas.microsoft.com/office/drawing/2010/main" val="0"/>
              </a:ext>
            </a:extLst>
          </a:blip>
          <a:srcRect l="61783" t="21204" r="19465" b="21739"/>
          <a:stretch/>
        </p:blipFill>
        <p:spPr>
          <a:xfrm>
            <a:off x="11317184" y="190004"/>
            <a:ext cx="736269" cy="1080655"/>
          </a:xfrm>
          <a:prstGeom prst="rect">
            <a:avLst/>
          </a:prstGeom>
        </p:spPr>
      </p:pic>
      <p:sp>
        <p:nvSpPr>
          <p:cNvPr id="9" name="テキスト ボックス 8"/>
          <p:cNvSpPr txBox="1"/>
          <p:nvPr/>
        </p:nvSpPr>
        <p:spPr>
          <a:xfrm>
            <a:off x="668115" y="1368971"/>
            <a:ext cx="2954655" cy="461665"/>
          </a:xfrm>
          <a:prstGeom prst="rect">
            <a:avLst/>
          </a:prstGeom>
          <a:noFill/>
        </p:spPr>
        <p:txBody>
          <a:bodyPr wrap="none" rtlCol="0">
            <a:spAutoFit/>
          </a:bodyPr>
          <a:lstStyle/>
          <a:p>
            <a:r>
              <a:rPr kumimoji="1" lang="ja-JP" altLang="en-US" sz="2400" u="sng" dirty="0"/>
              <a:t>青年期の発達の特徴</a:t>
            </a:r>
          </a:p>
        </p:txBody>
      </p:sp>
    </p:spTree>
    <p:extLst>
      <p:ext uri="{BB962C8B-B14F-4D97-AF65-F5344CB8AC3E}">
        <p14:creationId xmlns:p14="http://schemas.microsoft.com/office/powerpoint/2010/main" val="73418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FDBE97-4DFB-4211-9911-81A03B569C4B}"/>
              </a:ext>
            </a:extLst>
          </p:cNvPr>
          <p:cNvSpPr txBox="1"/>
          <p:nvPr/>
        </p:nvSpPr>
        <p:spPr>
          <a:xfrm>
            <a:off x="4702772" y="381875"/>
            <a:ext cx="3518912" cy="400110"/>
          </a:xfrm>
          <a:prstGeom prst="rect">
            <a:avLst/>
          </a:prstGeom>
          <a:noFill/>
        </p:spPr>
        <p:txBody>
          <a:bodyPr wrap="none" rtlCol="0">
            <a:spAutoFit/>
          </a:bodyPr>
          <a:lstStyle/>
          <a:p>
            <a:r>
              <a:rPr kumimoji="1" lang="ja-JP" altLang="en-US" sz="2000" b="1" dirty="0"/>
              <a:t>（青年期ー大人になること）</a:t>
            </a:r>
          </a:p>
        </p:txBody>
      </p:sp>
      <p:sp>
        <p:nvSpPr>
          <p:cNvPr id="6" name="テキスト ボックス 5">
            <a:extLst>
              <a:ext uri="{FF2B5EF4-FFF2-40B4-BE49-F238E27FC236}">
                <a16:creationId xmlns:a16="http://schemas.microsoft.com/office/drawing/2014/main" id="{29A4FE73-74E1-4E58-AEF5-3D1CF3835CBD}"/>
              </a:ext>
            </a:extLst>
          </p:cNvPr>
          <p:cNvSpPr txBox="1"/>
          <p:nvPr/>
        </p:nvSpPr>
        <p:spPr>
          <a:xfrm>
            <a:off x="8177228" y="381875"/>
            <a:ext cx="1933543" cy="400110"/>
          </a:xfrm>
          <a:prstGeom prst="rect">
            <a:avLst/>
          </a:prstGeom>
          <a:noFill/>
        </p:spPr>
        <p:txBody>
          <a:bodyPr wrap="none" rtlCol="0">
            <a:spAutoFit/>
          </a:bodyPr>
          <a:lstStyle/>
          <a:p>
            <a:r>
              <a:rPr kumimoji="1" lang="ja-JP" altLang="en-US" sz="2000" dirty="0"/>
              <a:t>教科書</a:t>
            </a:r>
            <a:r>
              <a:rPr kumimoji="1" lang="en-US" altLang="ja-JP" sz="2000" dirty="0"/>
              <a:t>P10</a:t>
            </a:r>
            <a:r>
              <a:rPr kumimoji="1" lang="ja-JP" altLang="en-US" sz="2000" dirty="0"/>
              <a:t>～</a:t>
            </a:r>
            <a:r>
              <a:rPr kumimoji="1" lang="en-US" altLang="ja-JP" sz="2000" dirty="0"/>
              <a:t>13</a:t>
            </a:r>
            <a:endParaRPr kumimoji="1" lang="ja-JP" altLang="en-US" sz="2000" dirty="0"/>
          </a:p>
        </p:txBody>
      </p:sp>
      <p:pic>
        <p:nvPicPr>
          <p:cNvPr id="8" name="図 7">
            <a:extLst>
              <a:ext uri="{FF2B5EF4-FFF2-40B4-BE49-F238E27FC236}">
                <a16:creationId xmlns:a16="http://schemas.microsoft.com/office/drawing/2014/main" id="{FF78E607-B9AB-45A7-A774-80395EBC1617}"/>
              </a:ext>
            </a:extLst>
          </p:cNvPr>
          <p:cNvPicPr/>
          <p:nvPr/>
        </p:nvPicPr>
        <p:blipFill rotWithShape="1">
          <a:blip r:embed="rId3" cstate="print">
            <a:extLst>
              <a:ext uri="{28A0092B-C50C-407E-A947-70E740481C1C}">
                <a14:useLocalDpi xmlns:a14="http://schemas.microsoft.com/office/drawing/2010/main" val="0"/>
              </a:ext>
            </a:extLst>
          </a:blip>
          <a:srcRect l="61783" t="21204" r="19465" b="21739"/>
          <a:stretch/>
        </p:blipFill>
        <p:spPr>
          <a:xfrm>
            <a:off x="11317184" y="190004"/>
            <a:ext cx="736269" cy="1080655"/>
          </a:xfrm>
          <a:prstGeom prst="rect">
            <a:avLst/>
          </a:prstGeom>
        </p:spPr>
      </p:pic>
      <p:sp>
        <p:nvSpPr>
          <p:cNvPr id="9" name="テキスト ボックス 8"/>
          <p:cNvSpPr txBox="1"/>
          <p:nvPr/>
        </p:nvSpPr>
        <p:spPr>
          <a:xfrm>
            <a:off x="578592" y="730331"/>
            <a:ext cx="11344234" cy="3416320"/>
          </a:xfrm>
          <a:prstGeom prst="rect">
            <a:avLst/>
          </a:prstGeom>
          <a:noFill/>
        </p:spPr>
        <p:txBody>
          <a:bodyPr wrap="square" rtlCol="0">
            <a:spAutoFit/>
          </a:bodyPr>
          <a:lstStyle/>
          <a:p>
            <a:r>
              <a:rPr kumimoji="1" lang="ja-JP" altLang="en-US" sz="2400" u="sng" dirty="0"/>
              <a:t>身体の発達</a:t>
            </a:r>
            <a:endParaRPr kumimoji="1" lang="en-US" altLang="ja-JP" sz="2400" u="sng" dirty="0"/>
          </a:p>
          <a:p>
            <a:r>
              <a:rPr kumimoji="1" lang="ja-JP" altLang="en-US" sz="2400" dirty="0"/>
              <a:t>・成長のスパート</a:t>
            </a:r>
            <a:endParaRPr kumimoji="1" lang="en-US" altLang="ja-JP" sz="2400" dirty="0"/>
          </a:p>
          <a:p>
            <a:r>
              <a:rPr kumimoji="1" lang="ja-JP" altLang="en-US" sz="2400" dirty="0"/>
              <a:t>　身体発育の変化　身体的機能の増強　</a:t>
            </a:r>
            <a:endParaRPr kumimoji="1" lang="en-US" altLang="ja-JP" sz="2400" dirty="0"/>
          </a:p>
          <a:p>
            <a:r>
              <a:rPr kumimoji="1" lang="ja-JP" altLang="en-US" sz="2400" dirty="0"/>
              <a:t>　成長（発達）の早期現象・成長（発達）加速度現象</a:t>
            </a:r>
            <a:endParaRPr kumimoji="1" lang="en-US" altLang="ja-JP" sz="2400" dirty="0"/>
          </a:p>
          <a:p>
            <a:endParaRPr kumimoji="1" lang="en-US" altLang="ja-JP" sz="2400" dirty="0"/>
          </a:p>
          <a:p>
            <a:r>
              <a:rPr kumimoji="1" lang="ja-JP" altLang="en-US" sz="2400" dirty="0"/>
              <a:t>・第二次性徴</a:t>
            </a:r>
            <a:endParaRPr kumimoji="1" lang="en-US" altLang="ja-JP" sz="2400" dirty="0"/>
          </a:p>
          <a:p>
            <a:r>
              <a:rPr kumimoji="1" lang="ja-JP" altLang="en-US" sz="2400" dirty="0"/>
              <a:t>性ホルモン（テストステロン、エストロゲン、プロゲステロン）分泌による生殖機能の完成</a:t>
            </a:r>
            <a:endParaRPr kumimoji="1" lang="en-US" altLang="ja-JP" sz="2400" dirty="0"/>
          </a:p>
          <a:p>
            <a:r>
              <a:rPr kumimoji="1" lang="ja-JP" altLang="en-US" sz="2400" dirty="0"/>
              <a:t>男女の性役割意識、男らしさ・女らしさの自覚がおこる</a:t>
            </a:r>
          </a:p>
        </p:txBody>
      </p:sp>
      <p:sp>
        <p:nvSpPr>
          <p:cNvPr id="10" name="テキスト ボックス 9"/>
          <p:cNvSpPr txBox="1"/>
          <p:nvPr/>
        </p:nvSpPr>
        <p:spPr>
          <a:xfrm>
            <a:off x="578592" y="4408585"/>
            <a:ext cx="11011428" cy="1569660"/>
          </a:xfrm>
          <a:prstGeom prst="rect">
            <a:avLst/>
          </a:prstGeom>
          <a:noFill/>
        </p:spPr>
        <p:txBody>
          <a:bodyPr wrap="square" rtlCol="0">
            <a:spAutoFit/>
          </a:bodyPr>
          <a:lstStyle/>
          <a:p>
            <a:r>
              <a:rPr kumimoji="1" lang="ja-JP" altLang="en-US" sz="2400" u="sng" dirty="0"/>
              <a:t>心理・社会的発達</a:t>
            </a:r>
            <a:endParaRPr kumimoji="1" lang="en-US" altLang="ja-JP" sz="2400" u="sng" dirty="0"/>
          </a:p>
          <a:p>
            <a:r>
              <a:rPr kumimoji="1" lang="ja-JP" altLang="en-US" sz="2400" dirty="0"/>
              <a:t>・アイデンティの確立</a:t>
            </a:r>
            <a:endParaRPr kumimoji="1" lang="en-US" altLang="ja-JP" sz="2400" dirty="0"/>
          </a:p>
          <a:p>
            <a:r>
              <a:rPr kumimoji="1" lang="ja-JP" altLang="en-US" sz="2400" dirty="0"/>
              <a:t>自己意識の高まり　</a:t>
            </a:r>
            <a:endParaRPr kumimoji="1" lang="en-US" altLang="ja-JP" sz="2400" dirty="0"/>
          </a:p>
          <a:p>
            <a:r>
              <a:rPr kumimoji="1" lang="ja-JP" altLang="en-US" sz="2400" dirty="0"/>
              <a:t>混乱と動揺を体験し「忠誠心」を身につけるようになる</a:t>
            </a:r>
          </a:p>
        </p:txBody>
      </p:sp>
    </p:spTree>
    <p:extLst>
      <p:ext uri="{BB962C8B-B14F-4D97-AF65-F5344CB8AC3E}">
        <p14:creationId xmlns:p14="http://schemas.microsoft.com/office/powerpoint/2010/main" val="174383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FDBE97-4DFB-4211-9911-81A03B569C4B}"/>
              </a:ext>
            </a:extLst>
          </p:cNvPr>
          <p:cNvSpPr txBox="1"/>
          <p:nvPr/>
        </p:nvSpPr>
        <p:spPr>
          <a:xfrm>
            <a:off x="4861296" y="396703"/>
            <a:ext cx="3518912" cy="400110"/>
          </a:xfrm>
          <a:prstGeom prst="rect">
            <a:avLst/>
          </a:prstGeom>
          <a:noFill/>
        </p:spPr>
        <p:txBody>
          <a:bodyPr wrap="none" rtlCol="0">
            <a:spAutoFit/>
          </a:bodyPr>
          <a:lstStyle/>
          <a:p>
            <a:r>
              <a:rPr kumimoji="1" lang="ja-JP" altLang="en-US" sz="2000" b="1" dirty="0"/>
              <a:t>（青年期ー大人になること）</a:t>
            </a:r>
          </a:p>
        </p:txBody>
      </p:sp>
      <p:sp>
        <p:nvSpPr>
          <p:cNvPr id="6" name="テキスト ボックス 5">
            <a:extLst>
              <a:ext uri="{FF2B5EF4-FFF2-40B4-BE49-F238E27FC236}">
                <a16:creationId xmlns:a16="http://schemas.microsoft.com/office/drawing/2014/main" id="{29A4FE73-74E1-4E58-AEF5-3D1CF3835CBD}"/>
              </a:ext>
            </a:extLst>
          </p:cNvPr>
          <p:cNvSpPr txBox="1"/>
          <p:nvPr/>
        </p:nvSpPr>
        <p:spPr>
          <a:xfrm>
            <a:off x="8380208" y="396703"/>
            <a:ext cx="1933543" cy="400110"/>
          </a:xfrm>
          <a:prstGeom prst="rect">
            <a:avLst/>
          </a:prstGeom>
          <a:noFill/>
        </p:spPr>
        <p:txBody>
          <a:bodyPr wrap="none" rtlCol="0">
            <a:spAutoFit/>
          </a:bodyPr>
          <a:lstStyle/>
          <a:p>
            <a:r>
              <a:rPr kumimoji="1" lang="ja-JP" altLang="en-US" sz="2000" dirty="0"/>
              <a:t>教科書</a:t>
            </a:r>
            <a:r>
              <a:rPr kumimoji="1" lang="en-US" altLang="ja-JP" sz="2000" dirty="0"/>
              <a:t>P14</a:t>
            </a:r>
            <a:r>
              <a:rPr kumimoji="1" lang="ja-JP" altLang="en-US" sz="2000" dirty="0"/>
              <a:t>～</a:t>
            </a:r>
            <a:r>
              <a:rPr kumimoji="1" lang="en-US" altLang="ja-JP" sz="2000" dirty="0"/>
              <a:t>16</a:t>
            </a:r>
            <a:endParaRPr kumimoji="1" lang="ja-JP" altLang="en-US" sz="2000" dirty="0"/>
          </a:p>
        </p:txBody>
      </p:sp>
      <p:pic>
        <p:nvPicPr>
          <p:cNvPr id="8" name="図 7">
            <a:extLst>
              <a:ext uri="{FF2B5EF4-FFF2-40B4-BE49-F238E27FC236}">
                <a16:creationId xmlns:a16="http://schemas.microsoft.com/office/drawing/2014/main" id="{FF78E607-B9AB-45A7-A774-80395EBC1617}"/>
              </a:ext>
            </a:extLst>
          </p:cNvPr>
          <p:cNvPicPr/>
          <p:nvPr/>
        </p:nvPicPr>
        <p:blipFill rotWithShape="1">
          <a:blip r:embed="rId3" cstate="print">
            <a:extLst>
              <a:ext uri="{28A0092B-C50C-407E-A947-70E740481C1C}">
                <a14:useLocalDpi xmlns:a14="http://schemas.microsoft.com/office/drawing/2010/main" val="0"/>
              </a:ext>
            </a:extLst>
          </a:blip>
          <a:srcRect l="61783" t="21204" r="19465" b="21739"/>
          <a:stretch/>
        </p:blipFill>
        <p:spPr>
          <a:xfrm>
            <a:off x="11317184" y="190004"/>
            <a:ext cx="736269" cy="1080655"/>
          </a:xfrm>
          <a:prstGeom prst="rect">
            <a:avLst/>
          </a:prstGeom>
        </p:spPr>
      </p:pic>
      <p:sp>
        <p:nvSpPr>
          <p:cNvPr id="9" name="テキスト ボックス 8"/>
          <p:cNvSpPr txBox="1"/>
          <p:nvPr/>
        </p:nvSpPr>
        <p:spPr>
          <a:xfrm>
            <a:off x="483589" y="796813"/>
            <a:ext cx="11011428" cy="5632311"/>
          </a:xfrm>
          <a:prstGeom prst="rect">
            <a:avLst/>
          </a:prstGeom>
          <a:noFill/>
        </p:spPr>
        <p:txBody>
          <a:bodyPr wrap="square" rtlCol="0">
            <a:spAutoFit/>
          </a:bodyPr>
          <a:lstStyle/>
          <a:p>
            <a:r>
              <a:rPr kumimoji="1" lang="ja-JP" altLang="en-US" sz="2400" u="sng" dirty="0"/>
              <a:t>青年期の健康問題</a:t>
            </a:r>
            <a:endParaRPr kumimoji="1" lang="en-US" altLang="ja-JP" sz="2400" u="sng" dirty="0"/>
          </a:p>
          <a:p>
            <a:r>
              <a:rPr kumimoji="1" lang="ja-JP" altLang="en-US" sz="2400" dirty="0"/>
              <a:t>青年期は身体的には、体格体力ともに最も充実する　諸機能も最高に達する</a:t>
            </a:r>
            <a:endParaRPr kumimoji="1" lang="en-US" altLang="ja-JP" sz="2400" dirty="0"/>
          </a:p>
          <a:p>
            <a:r>
              <a:rPr kumimoji="1" lang="ja-JP" altLang="en-US" sz="2400" dirty="0"/>
              <a:t>👇</a:t>
            </a:r>
            <a:endParaRPr kumimoji="1" lang="en-US" altLang="ja-JP" sz="2400" dirty="0"/>
          </a:p>
          <a:p>
            <a:r>
              <a:rPr kumimoji="1" lang="ja-JP" altLang="en-US" sz="2400" dirty="0"/>
              <a:t>有訴率　受療率　死亡率ともに最も少ない時期</a:t>
            </a:r>
            <a:endParaRPr kumimoji="1" lang="en-US" altLang="ja-JP" sz="2400" dirty="0"/>
          </a:p>
          <a:p>
            <a:endParaRPr kumimoji="1" lang="en-US" altLang="ja-JP" sz="2400" dirty="0"/>
          </a:p>
          <a:p>
            <a:r>
              <a:rPr kumimoji="1" lang="ja-JP" altLang="en-US" sz="2400" dirty="0"/>
              <a:t>健康、体力、行動力を過信して不規則、不摂生な生活を送りやすい</a:t>
            </a:r>
            <a:endParaRPr kumimoji="1" lang="en-US" altLang="ja-JP" sz="2400" dirty="0"/>
          </a:p>
          <a:p>
            <a:r>
              <a:rPr kumimoji="1" lang="ja-JP" altLang="en-US" sz="2400" dirty="0"/>
              <a:t>👇</a:t>
            </a:r>
            <a:endParaRPr kumimoji="1" lang="en-US" altLang="ja-JP" sz="2400" dirty="0"/>
          </a:p>
          <a:p>
            <a:r>
              <a:rPr kumimoji="1" lang="ja-JP" altLang="en-US" sz="2400" dirty="0"/>
              <a:t>将来の生活習慣病の誘因を作る事にもなる</a:t>
            </a:r>
            <a:endParaRPr kumimoji="1" lang="en-US" altLang="ja-JP" sz="2400" dirty="0"/>
          </a:p>
          <a:p>
            <a:endParaRPr kumimoji="1" lang="en-US" altLang="ja-JP" sz="2400" dirty="0"/>
          </a:p>
          <a:p>
            <a:r>
              <a:rPr kumimoji="1" lang="ja-JP" altLang="en-US" sz="2400" dirty="0"/>
              <a:t>加速度的な成長やアイデンティティの確立の失敗から</a:t>
            </a:r>
            <a:endParaRPr kumimoji="1" lang="en-US" altLang="ja-JP" sz="2400" dirty="0"/>
          </a:p>
          <a:p>
            <a:r>
              <a:rPr kumimoji="1" lang="ja-JP" altLang="en-US" sz="2400" dirty="0"/>
              <a:t>👇</a:t>
            </a:r>
            <a:endParaRPr kumimoji="1" lang="en-US" altLang="ja-JP" sz="2400" dirty="0"/>
          </a:p>
          <a:p>
            <a:r>
              <a:rPr kumimoji="1" lang="ja-JP" altLang="en-US" sz="2400" dirty="0"/>
              <a:t>身体や心の不調和な状態、将来への漠然とした不安、焦燥感などが生じやすい</a:t>
            </a:r>
            <a:endParaRPr kumimoji="1" lang="en-US" altLang="ja-JP" sz="2400" dirty="0"/>
          </a:p>
          <a:p>
            <a:endParaRPr kumimoji="1" lang="en-US" altLang="ja-JP" sz="2400" dirty="0"/>
          </a:p>
          <a:p>
            <a:r>
              <a:rPr kumimoji="1" lang="ja-JP" altLang="en-US" sz="2400" dirty="0"/>
              <a:t>健全な生活をまもるための生活習慣・生活信条を形成することの重要性について認識を促していく必要がある</a:t>
            </a:r>
            <a:endParaRPr kumimoji="1" lang="en-US" altLang="ja-JP" sz="2400" dirty="0"/>
          </a:p>
        </p:txBody>
      </p:sp>
    </p:spTree>
    <p:extLst>
      <p:ext uri="{BB962C8B-B14F-4D97-AF65-F5344CB8AC3E}">
        <p14:creationId xmlns:p14="http://schemas.microsoft.com/office/powerpoint/2010/main" val="33254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FDBE97-4DFB-4211-9911-81A03B569C4B}"/>
              </a:ext>
            </a:extLst>
          </p:cNvPr>
          <p:cNvSpPr txBox="1"/>
          <p:nvPr/>
        </p:nvSpPr>
        <p:spPr>
          <a:xfrm>
            <a:off x="578592" y="364063"/>
            <a:ext cx="5570756" cy="523220"/>
          </a:xfrm>
          <a:prstGeom prst="rect">
            <a:avLst/>
          </a:prstGeom>
          <a:noFill/>
        </p:spPr>
        <p:txBody>
          <a:bodyPr wrap="none" rtlCol="0">
            <a:spAutoFit/>
          </a:bodyPr>
          <a:lstStyle/>
          <a:p>
            <a:r>
              <a:rPr kumimoji="1" lang="ja-JP" altLang="en-US" sz="2800" b="1" dirty="0"/>
              <a:t>壮年期・中年期</a:t>
            </a:r>
            <a:r>
              <a:rPr kumimoji="1" lang="ja-JP" altLang="en-US" sz="2800" b="1" dirty="0" err="1"/>
              <a:t>ー</a:t>
            </a:r>
            <a:r>
              <a:rPr kumimoji="1" lang="ja-JP" altLang="en-US" sz="2800" b="1" dirty="0"/>
              <a:t>大人であること</a:t>
            </a:r>
          </a:p>
        </p:txBody>
      </p:sp>
      <p:sp>
        <p:nvSpPr>
          <p:cNvPr id="6" name="テキスト ボックス 5">
            <a:extLst>
              <a:ext uri="{FF2B5EF4-FFF2-40B4-BE49-F238E27FC236}">
                <a16:creationId xmlns:a16="http://schemas.microsoft.com/office/drawing/2014/main" id="{29A4FE73-74E1-4E58-AEF5-3D1CF3835CBD}"/>
              </a:ext>
            </a:extLst>
          </p:cNvPr>
          <p:cNvSpPr txBox="1"/>
          <p:nvPr/>
        </p:nvSpPr>
        <p:spPr>
          <a:xfrm>
            <a:off x="8055429" y="425618"/>
            <a:ext cx="1391728" cy="400110"/>
          </a:xfrm>
          <a:prstGeom prst="rect">
            <a:avLst/>
          </a:prstGeom>
          <a:noFill/>
        </p:spPr>
        <p:txBody>
          <a:bodyPr wrap="none" rtlCol="0">
            <a:spAutoFit/>
          </a:bodyPr>
          <a:lstStyle/>
          <a:p>
            <a:r>
              <a:rPr kumimoji="1" lang="ja-JP" altLang="en-US" sz="2000" dirty="0"/>
              <a:t>教科書</a:t>
            </a:r>
            <a:r>
              <a:rPr kumimoji="1" lang="en-US" altLang="ja-JP" sz="2000" dirty="0"/>
              <a:t>P17</a:t>
            </a:r>
            <a:endParaRPr kumimoji="1" lang="ja-JP" altLang="en-US" sz="2000" dirty="0"/>
          </a:p>
        </p:txBody>
      </p:sp>
      <p:pic>
        <p:nvPicPr>
          <p:cNvPr id="7" name="図 6">
            <a:extLst>
              <a:ext uri="{FF2B5EF4-FFF2-40B4-BE49-F238E27FC236}">
                <a16:creationId xmlns:a16="http://schemas.microsoft.com/office/drawing/2014/main" id="{FF78E607-B9AB-45A7-A774-80395EBC1617}"/>
              </a:ext>
            </a:extLst>
          </p:cNvPr>
          <p:cNvPicPr/>
          <p:nvPr/>
        </p:nvPicPr>
        <p:blipFill rotWithShape="1">
          <a:blip r:embed="rId3" cstate="print">
            <a:extLst>
              <a:ext uri="{28A0092B-C50C-407E-A947-70E740481C1C}">
                <a14:useLocalDpi xmlns:a14="http://schemas.microsoft.com/office/drawing/2010/main" val="0"/>
              </a:ext>
            </a:extLst>
          </a:blip>
          <a:srcRect l="-2996" t="-3980" r="80614" b="58836"/>
          <a:stretch/>
        </p:blipFill>
        <p:spPr>
          <a:xfrm>
            <a:off x="11210306" y="198161"/>
            <a:ext cx="878774" cy="855023"/>
          </a:xfrm>
          <a:prstGeom prst="rect">
            <a:avLst/>
          </a:prstGeom>
        </p:spPr>
      </p:pic>
      <p:sp>
        <p:nvSpPr>
          <p:cNvPr id="8" name="テキスト ボックス 7"/>
          <p:cNvSpPr txBox="1"/>
          <p:nvPr/>
        </p:nvSpPr>
        <p:spPr>
          <a:xfrm>
            <a:off x="102920" y="1012144"/>
            <a:ext cx="11986160" cy="2677656"/>
          </a:xfrm>
          <a:prstGeom prst="rect">
            <a:avLst/>
          </a:prstGeom>
          <a:noFill/>
        </p:spPr>
        <p:txBody>
          <a:bodyPr wrap="square" rtlCol="0">
            <a:spAutoFit/>
          </a:bodyPr>
          <a:lstStyle/>
          <a:p>
            <a:r>
              <a:rPr kumimoji="1" lang="ja-JP" altLang="en-US" sz="2400" u="sng" dirty="0"/>
              <a:t>壮年期</a:t>
            </a:r>
            <a:endParaRPr kumimoji="1" lang="en-US" altLang="ja-JP" sz="2400" u="sng" dirty="0"/>
          </a:p>
          <a:p>
            <a:r>
              <a:rPr kumimoji="1" lang="ja-JP" altLang="en-US" sz="2400" dirty="0"/>
              <a:t>・</a:t>
            </a:r>
            <a:r>
              <a:rPr kumimoji="1" lang="en-US" altLang="ja-JP" sz="2400" dirty="0"/>
              <a:t>20</a:t>
            </a:r>
            <a:r>
              <a:rPr kumimoji="1" lang="ja-JP" altLang="en-US" sz="2400" dirty="0"/>
              <a:t>歳代後半から</a:t>
            </a:r>
            <a:r>
              <a:rPr kumimoji="1" lang="en-US" altLang="ja-JP" sz="2400" dirty="0"/>
              <a:t>40</a:t>
            </a:r>
            <a:r>
              <a:rPr kumimoji="1" lang="ja-JP" altLang="en-US" sz="2400" dirty="0"/>
              <a:t>歳代</a:t>
            </a:r>
            <a:endParaRPr kumimoji="1" lang="en-US" altLang="ja-JP" sz="2400" dirty="0"/>
          </a:p>
          <a:p>
            <a:r>
              <a:rPr kumimoji="1" lang="ja-JP" altLang="en-US" sz="2400" dirty="0"/>
              <a:t>・より成熟した人間性を発達させる</a:t>
            </a:r>
            <a:endParaRPr kumimoji="1" lang="en-US" altLang="ja-JP" sz="2400" dirty="0"/>
          </a:p>
          <a:p>
            <a:r>
              <a:rPr kumimoji="1" lang="ja-JP" altLang="en-US" sz="2400" dirty="0"/>
              <a:t>・働き盛りの時期　仕事の成就、社会参加、過程の形成と維持にエネルギーが注がれ、</a:t>
            </a:r>
            <a:endParaRPr kumimoji="1" lang="en-US" altLang="ja-JP" sz="2400" dirty="0"/>
          </a:p>
          <a:p>
            <a:r>
              <a:rPr kumimoji="1" lang="ja-JP" altLang="en-US" sz="2400" dirty="0"/>
              <a:t>これからの人生上の大きな課題に直面して生きていく過程がで、自己をさらに拡大、発展させていく</a:t>
            </a:r>
            <a:endParaRPr kumimoji="1" lang="en-US" altLang="ja-JP" sz="2400" dirty="0"/>
          </a:p>
          <a:p>
            <a:endParaRPr kumimoji="1" lang="ja-JP" altLang="en-US" sz="2400" u="sng" dirty="0"/>
          </a:p>
        </p:txBody>
      </p:sp>
      <p:sp>
        <p:nvSpPr>
          <p:cNvPr id="9" name="テキスト ボックス 8"/>
          <p:cNvSpPr txBox="1"/>
          <p:nvPr/>
        </p:nvSpPr>
        <p:spPr>
          <a:xfrm>
            <a:off x="55372" y="3429000"/>
            <a:ext cx="12187952" cy="2677656"/>
          </a:xfrm>
          <a:prstGeom prst="rect">
            <a:avLst/>
          </a:prstGeom>
          <a:noFill/>
        </p:spPr>
        <p:txBody>
          <a:bodyPr wrap="none" rtlCol="0">
            <a:spAutoFit/>
          </a:bodyPr>
          <a:lstStyle/>
          <a:p>
            <a:r>
              <a:rPr kumimoji="1" lang="ja-JP" altLang="en-US" sz="2400" u="sng" dirty="0"/>
              <a:t>中年期</a:t>
            </a:r>
            <a:endParaRPr kumimoji="1" lang="en-US" altLang="ja-JP" sz="2400" u="sng" dirty="0"/>
          </a:p>
          <a:p>
            <a:r>
              <a:rPr kumimoji="1" lang="ja-JP" altLang="en-US" sz="2400" dirty="0"/>
              <a:t>・</a:t>
            </a:r>
            <a:r>
              <a:rPr kumimoji="1" lang="en-US" altLang="ja-JP" sz="2400" dirty="0"/>
              <a:t>40</a:t>
            </a:r>
            <a:r>
              <a:rPr kumimoji="1" lang="ja-JP" altLang="en-US" sz="2400" dirty="0"/>
              <a:t>歳代後半から</a:t>
            </a:r>
            <a:r>
              <a:rPr kumimoji="1" lang="en-US" altLang="ja-JP" sz="2400" dirty="0"/>
              <a:t>60</a:t>
            </a:r>
            <a:r>
              <a:rPr kumimoji="1" lang="ja-JP" altLang="en-US" sz="2400" dirty="0"/>
              <a:t>歳代</a:t>
            </a:r>
            <a:endParaRPr kumimoji="1" lang="en-US" altLang="ja-JP" sz="2400" dirty="0"/>
          </a:p>
          <a:p>
            <a:r>
              <a:rPr kumimoji="1" lang="ja-JP" altLang="en-US" sz="2400" dirty="0"/>
              <a:t>・壮年期から生活機能の充実かがピークに達し、家庭においても社会においても、</a:t>
            </a:r>
            <a:endParaRPr kumimoji="1" lang="en-US" altLang="ja-JP" sz="2400" dirty="0"/>
          </a:p>
          <a:p>
            <a:r>
              <a:rPr kumimoji="1" lang="ja-JP" altLang="en-US" sz="2400" dirty="0"/>
              <a:t>実質的な働き手・担い手としてさまざまなものを生み出し、その発展と完成を目指して</a:t>
            </a:r>
            <a:endParaRPr kumimoji="1" lang="en-US" altLang="ja-JP" sz="2400" dirty="0"/>
          </a:p>
          <a:p>
            <a:r>
              <a:rPr kumimoji="1" lang="ja-JP" altLang="en-US" sz="2400" dirty="0"/>
              <a:t>努力し、また責任を取ろうとする時期</a:t>
            </a:r>
            <a:endParaRPr kumimoji="1" lang="en-US" altLang="ja-JP" sz="2400" dirty="0"/>
          </a:p>
          <a:p>
            <a:r>
              <a:rPr kumimoji="1" lang="ja-JP" altLang="en-US" sz="2400" dirty="0"/>
              <a:t>・忍び寄る心身の衰えや自己の発達の停滞と先行きへのとまどいを感じたり、退職や</a:t>
            </a:r>
            <a:endParaRPr kumimoji="1" lang="en-US" altLang="ja-JP" sz="2400" dirty="0"/>
          </a:p>
          <a:p>
            <a:r>
              <a:rPr kumimoji="1" lang="ja-JP" altLang="en-US" sz="2400" dirty="0"/>
              <a:t>子離れによりこれまでにつちかった社会的地位や役割が変化する時期</a:t>
            </a:r>
          </a:p>
        </p:txBody>
      </p:sp>
    </p:spTree>
    <p:extLst>
      <p:ext uri="{BB962C8B-B14F-4D97-AF65-F5344CB8AC3E}">
        <p14:creationId xmlns:p14="http://schemas.microsoft.com/office/powerpoint/2010/main" val="14409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FDBE97-4DFB-4211-9911-81A03B569C4B}"/>
              </a:ext>
            </a:extLst>
          </p:cNvPr>
          <p:cNvSpPr txBox="1"/>
          <p:nvPr/>
        </p:nvSpPr>
        <p:spPr>
          <a:xfrm>
            <a:off x="3678051" y="364063"/>
            <a:ext cx="4544834" cy="400110"/>
          </a:xfrm>
          <a:prstGeom prst="rect">
            <a:avLst/>
          </a:prstGeom>
          <a:noFill/>
        </p:spPr>
        <p:txBody>
          <a:bodyPr wrap="none" rtlCol="0">
            <a:spAutoFit/>
          </a:bodyPr>
          <a:lstStyle/>
          <a:p>
            <a:r>
              <a:rPr kumimoji="1" lang="ja-JP" altLang="en-US" sz="2000" b="1" dirty="0"/>
              <a:t>（壮年期・中年期ー大人であること）</a:t>
            </a:r>
          </a:p>
        </p:txBody>
      </p:sp>
      <p:sp>
        <p:nvSpPr>
          <p:cNvPr id="6" name="テキスト ボックス 5">
            <a:extLst>
              <a:ext uri="{FF2B5EF4-FFF2-40B4-BE49-F238E27FC236}">
                <a16:creationId xmlns:a16="http://schemas.microsoft.com/office/drawing/2014/main" id="{29A4FE73-74E1-4E58-AEF5-3D1CF3835CBD}"/>
              </a:ext>
            </a:extLst>
          </p:cNvPr>
          <p:cNvSpPr txBox="1"/>
          <p:nvPr/>
        </p:nvSpPr>
        <p:spPr>
          <a:xfrm>
            <a:off x="8055429" y="425618"/>
            <a:ext cx="1933543" cy="400110"/>
          </a:xfrm>
          <a:prstGeom prst="rect">
            <a:avLst/>
          </a:prstGeom>
          <a:noFill/>
        </p:spPr>
        <p:txBody>
          <a:bodyPr wrap="none" rtlCol="0">
            <a:spAutoFit/>
          </a:bodyPr>
          <a:lstStyle/>
          <a:p>
            <a:r>
              <a:rPr kumimoji="1" lang="ja-JP" altLang="en-US" sz="2000" dirty="0"/>
              <a:t>教科書</a:t>
            </a:r>
            <a:r>
              <a:rPr kumimoji="1" lang="en-US" altLang="ja-JP" sz="2000" dirty="0"/>
              <a:t>P19</a:t>
            </a:r>
            <a:r>
              <a:rPr kumimoji="1" lang="ja-JP" altLang="en-US" sz="2000" dirty="0"/>
              <a:t>～</a:t>
            </a:r>
            <a:r>
              <a:rPr kumimoji="1" lang="en-US" altLang="ja-JP" sz="2000" dirty="0"/>
              <a:t>23</a:t>
            </a:r>
            <a:endParaRPr kumimoji="1" lang="ja-JP" altLang="en-US" sz="2000" dirty="0"/>
          </a:p>
        </p:txBody>
      </p:sp>
      <p:pic>
        <p:nvPicPr>
          <p:cNvPr id="7" name="図 6">
            <a:extLst>
              <a:ext uri="{FF2B5EF4-FFF2-40B4-BE49-F238E27FC236}">
                <a16:creationId xmlns:a16="http://schemas.microsoft.com/office/drawing/2014/main" id="{FF78E607-B9AB-45A7-A774-80395EBC1617}"/>
              </a:ext>
            </a:extLst>
          </p:cNvPr>
          <p:cNvPicPr/>
          <p:nvPr/>
        </p:nvPicPr>
        <p:blipFill rotWithShape="1">
          <a:blip r:embed="rId3" cstate="print">
            <a:extLst>
              <a:ext uri="{28A0092B-C50C-407E-A947-70E740481C1C}">
                <a14:useLocalDpi xmlns:a14="http://schemas.microsoft.com/office/drawing/2010/main" val="0"/>
              </a:ext>
            </a:extLst>
          </a:blip>
          <a:srcRect l="-2996" t="-3980" r="80614" b="58836"/>
          <a:stretch/>
        </p:blipFill>
        <p:spPr>
          <a:xfrm>
            <a:off x="11210306" y="198161"/>
            <a:ext cx="878774" cy="855023"/>
          </a:xfrm>
          <a:prstGeom prst="rect">
            <a:avLst/>
          </a:prstGeom>
        </p:spPr>
      </p:pic>
      <p:sp>
        <p:nvSpPr>
          <p:cNvPr id="8" name="テキスト ボックス 7"/>
          <p:cNvSpPr txBox="1"/>
          <p:nvPr/>
        </p:nvSpPr>
        <p:spPr>
          <a:xfrm>
            <a:off x="409006" y="825728"/>
            <a:ext cx="10847020" cy="2677656"/>
          </a:xfrm>
          <a:prstGeom prst="rect">
            <a:avLst/>
          </a:prstGeom>
          <a:noFill/>
        </p:spPr>
        <p:txBody>
          <a:bodyPr wrap="square" rtlCol="0">
            <a:spAutoFit/>
          </a:bodyPr>
          <a:lstStyle/>
          <a:p>
            <a:r>
              <a:rPr kumimoji="1" lang="ja-JP" altLang="en-US" sz="2400" u="sng" dirty="0"/>
              <a:t>身体の発達</a:t>
            </a:r>
            <a:endParaRPr kumimoji="1" lang="en-US" altLang="ja-JP" sz="2400" u="sng" dirty="0"/>
          </a:p>
          <a:p>
            <a:pPr marL="342900" indent="-342900">
              <a:buFont typeface="Wingdings" panose="05000000000000000000" pitchFamily="2" charset="2"/>
              <a:buChar char="Ø"/>
            </a:pPr>
            <a:r>
              <a:rPr kumimoji="1" lang="ja-JP" altLang="en-US" sz="2400" dirty="0"/>
              <a:t>壮年期の身体的変化</a:t>
            </a:r>
            <a:endParaRPr kumimoji="1" lang="en-US" altLang="ja-JP" sz="2400" dirty="0"/>
          </a:p>
          <a:p>
            <a:r>
              <a:rPr kumimoji="1" lang="ja-JP" altLang="en-US" sz="2400" dirty="0"/>
              <a:t>身体の発達・成長が、その完了と同時に衰退へと向かい始め、加齢による変化（老化現象）が始まる</a:t>
            </a:r>
            <a:endParaRPr kumimoji="1" lang="en-US" altLang="ja-JP" sz="2400" dirty="0"/>
          </a:p>
          <a:p>
            <a:endParaRPr kumimoji="1" lang="en-US" altLang="ja-JP" sz="2400" u="sng" dirty="0"/>
          </a:p>
          <a:p>
            <a:pPr marL="342900" indent="-342900">
              <a:buFont typeface="Wingdings" panose="05000000000000000000" pitchFamily="2" charset="2"/>
              <a:buChar char="Ø"/>
            </a:pPr>
            <a:r>
              <a:rPr kumimoji="1" lang="ja-JP" altLang="en-US" sz="2400" dirty="0"/>
              <a:t>中年期の身体的変化</a:t>
            </a:r>
            <a:endParaRPr kumimoji="1" lang="en-US" altLang="ja-JP" sz="2400" dirty="0"/>
          </a:p>
          <a:p>
            <a:r>
              <a:rPr kumimoji="1" lang="ja-JP" altLang="en-US" sz="2400" dirty="0"/>
              <a:t>外観の変化　身体機能の低下　感覚機能低下　性的機能の変化</a:t>
            </a:r>
            <a:endParaRPr kumimoji="1" lang="en-US" altLang="ja-JP" sz="2400" dirty="0"/>
          </a:p>
        </p:txBody>
      </p:sp>
      <p:sp>
        <p:nvSpPr>
          <p:cNvPr id="5" name="正方形/長方形 4"/>
          <p:cNvSpPr/>
          <p:nvPr/>
        </p:nvSpPr>
        <p:spPr>
          <a:xfrm>
            <a:off x="834735" y="3432295"/>
            <a:ext cx="10563794" cy="2831544"/>
          </a:xfrm>
          <a:prstGeom prst="rect">
            <a:avLst/>
          </a:prstGeom>
        </p:spPr>
        <p:txBody>
          <a:bodyPr wrap="square">
            <a:spAutoFit/>
          </a:bodyPr>
          <a:lstStyle/>
          <a:p>
            <a:endParaRPr kumimoji="1" lang="en-US" altLang="ja-JP" dirty="0"/>
          </a:p>
          <a:p>
            <a:r>
              <a:rPr kumimoji="1" lang="ja-JP" altLang="en-US" dirty="0"/>
              <a:t>　</a:t>
            </a:r>
            <a:r>
              <a:rPr kumimoji="1" lang="ja-JP" altLang="en-US" sz="2000" dirty="0"/>
              <a:t>更年期：女性（</a:t>
            </a:r>
            <a:r>
              <a:rPr kumimoji="1" lang="en-US" altLang="ja-JP" sz="2000" dirty="0"/>
              <a:t>49</a:t>
            </a:r>
            <a:r>
              <a:rPr kumimoji="1" lang="ja-JP" altLang="en-US" sz="2000" dirty="0"/>
              <a:t>歳～</a:t>
            </a:r>
            <a:r>
              <a:rPr kumimoji="1" lang="en-US" altLang="ja-JP" sz="2000" dirty="0"/>
              <a:t>50</a:t>
            </a:r>
            <a:r>
              <a:rPr kumimoji="1" lang="ja-JP" altLang="en-US" sz="2000" dirty="0"/>
              <a:t>歳がピーク）　男性（</a:t>
            </a:r>
            <a:r>
              <a:rPr kumimoji="1" lang="en-US" altLang="ja-JP" sz="2000" dirty="0"/>
              <a:t>50</a:t>
            </a:r>
            <a:r>
              <a:rPr kumimoji="1" lang="ja-JP" altLang="en-US" sz="2000" dirty="0"/>
              <a:t>歳～</a:t>
            </a:r>
            <a:r>
              <a:rPr kumimoji="1" lang="en-US" altLang="ja-JP" sz="2000" dirty="0"/>
              <a:t>60</a:t>
            </a:r>
            <a:r>
              <a:rPr kumimoji="1" lang="ja-JP" altLang="en-US" sz="2000" dirty="0"/>
              <a:t>歳）</a:t>
            </a:r>
            <a:endParaRPr kumimoji="1" lang="en-US" altLang="ja-JP" sz="2000" dirty="0"/>
          </a:p>
          <a:p>
            <a:endParaRPr kumimoji="1" lang="en-US" altLang="ja-JP" sz="2000" dirty="0"/>
          </a:p>
          <a:p>
            <a:r>
              <a:rPr kumimoji="1" lang="ja-JP" altLang="en-US" sz="2000" dirty="0"/>
              <a:t>　性ホルモンの分泌減少</a:t>
            </a:r>
            <a:endParaRPr kumimoji="1" lang="en-US" altLang="ja-JP" sz="2000" dirty="0"/>
          </a:p>
          <a:p>
            <a:r>
              <a:rPr kumimoji="1" lang="ja-JP" altLang="en-US" sz="2000" dirty="0"/>
              <a:t>　　男性：テストステロン分泌減少　　女性：エストロゲン分泌減少</a:t>
            </a:r>
          </a:p>
          <a:p>
            <a:endParaRPr kumimoji="1" lang="ja-JP" altLang="en-US" sz="2000" dirty="0"/>
          </a:p>
          <a:p>
            <a:r>
              <a:rPr kumimoji="1" lang="ja-JP" altLang="en-US" sz="2000" dirty="0"/>
              <a:t>　更年期障害：女性（男性）ホルモンの欠如が原因で、それに伴う血管運動</a:t>
            </a:r>
            <a:endParaRPr kumimoji="1" lang="en-US" altLang="ja-JP" sz="2000" dirty="0"/>
          </a:p>
          <a:p>
            <a:r>
              <a:rPr kumimoji="1" lang="ja-JP" altLang="en-US" sz="2000" dirty="0"/>
              <a:t>　　　　　　神経障害を主体とする自律神経障害や、生殖能力や女性らしさ</a:t>
            </a:r>
            <a:endParaRPr kumimoji="1" lang="en-US" altLang="ja-JP" sz="2000" dirty="0"/>
          </a:p>
          <a:p>
            <a:r>
              <a:rPr kumimoji="1" lang="ja-JP" altLang="en-US" sz="2000" dirty="0"/>
              <a:t>　　　　　（男らしさ）の喪失に対する心理的反応をあらわす</a:t>
            </a:r>
            <a:endParaRPr kumimoji="1" lang="en-US" altLang="ja-JP" dirty="0"/>
          </a:p>
        </p:txBody>
      </p:sp>
    </p:spTree>
    <p:extLst>
      <p:ext uri="{BB962C8B-B14F-4D97-AF65-F5344CB8AC3E}">
        <p14:creationId xmlns:p14="http://schemas.microsoft.com/office/powerpoint/2010/main" val="413763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FDBE97-4DFB-4211-9911-81A03B569C4B}"/>
              </a:ext>
            </a:extLst>
          </p:cNvPr>
          <p:cNvSpPr txBox="1"/>
          <p:nvPr/>
        </p:nvSpPr>
        <p:spPr>
          <a:xfrm>
            <a:off x="3782388" y="411232"/>
            <a:ext cx="4544834" cy="400110"/>
          </a:xfrm>
          <a:prstGeom prst="rect">
            <a:avLst/>
          </a:prstGeom>
          <a:noFill/>
        </p:spPr>
        <p:txBody>
          <a:bodyPr wrap="none" rtlCol="0">
            <a:spAutoFit/>
          </a:bodyPr>
          <a:lstStyle/>
          <a:p>
            <a:r>
              <a:rPr kumimoji="1" lang="ja-JP" altLang="en-US" sz="2000" b="1" dirty="0"/>
              <a:t>（壮年期・中年期ー大人であること）</a:t>
            </a:r>
          </a:p>
        </p:txBody>
      </p:sp>
      <p:sp>
        <p:nvSpPr>
          <p:cNvPr id="6" name="テキスト ボックス 5">
            <a:extLst>
              <a:ext uri="{FF2B5EF4-FFF2-40B4-BE49-F238E27FC236}">
                <a16:creationId xmlns:a16="http://schemas.microsoft.com/office/drawing/2014/main" id="{29A4FE73-74E1-4E58-AEF5-3D1CF3835CBD}"/>
              </a:ext>
            </a:extLst>
          </p:cNvPr>
          <p:cNvSpPr txBox="1"/>
          <p:nvPr/>
        </p:nvSpPr>
        <p:spPr>
          <a:xfrm>
            <a:off x="8055429" y="425618"/>
            <a:ext cx="1933543" cy="400110"/>
          </a:xfrm>
          <a:prstGeom prst="rect">
            <a:avLst/>
          </a:prstGeom>
          <a:noFill/>
        </p:spPr>
        <p:txBody>
          <a:bodyPr wrap="none" rtlCol="0">
            <a:spAutoFit/>
          </a:bodyPr>
          <a:lstStyle/>
          <a:p>
            <a:r>
              <a:rPr kumimoji="1" lang="ja-JP" altLang="en-US" sz="2000" dirty="0"/>
              <a:t>教科書</a:t>
            </a:r>
            <a:r>
              <a:rPr kumimoji="1" lang="en-US" altLang="ja-JP" sz="2000" dirty="0"/>
              <a:t>P19</a:t>
            </a:r>
            <a:r>
              <a:rPr kumimoji="1" lang="ja-JP" altLang="en-US" sz="2000" dirty="0"/>
              <a:t>～</a:t>
            </a:r>
            <a:r>
              <a:rPr kumimoji="1" lang="en-US" altLang="ja-JP" sz="2000" dirty="0"/>
              <a:t>23</a:t>
            </a:r>
            <a:endParaRPr kumimoji="1" lang="ja-JP" altLang="en-US" sz="2000" dirty="0"/>
          </a:p>
        </p:txBody>
      </p:sp>
      <p:pic>
        <p:nvPicPr>
          <p:cNvPr id="7" name="図 6">
            <a:extLst>
              <a:ext uri="{FF2B5EF4-FFF2-40B4-BE49-F238E27FC236}">
                <a16:creationId xmlns:a16="http://schemas.microsoft.com/office/drawing/2014/main" id="{FF78E607-B9AB-45A7-A774-80395EBC1617}"/>
              </a:ext>
            </a:extLst>
          </p:cNvPr>
          <p:cNvPicPr/>
          <p:nvPr/>
        </p:nvPicPr>
        <p:blipFill rotWithShape="1">
          <a:blip r:embed="rId3" cstate="print">
            <a:extLst>
              <a:ext uri="{28A0092B-C50C-407E-A947-70E740481C1C}">
                <a14:useLocalDpi xmlns:a14="http://schemas.microsoft.com/office/drawing/2010/main" val="0"/>
              </a:ext>
            </a:extLst>
          </a:blip>
          <a:srcRect l="-2996" t="-3980" r="80614" b="58836"/>
          <a:stretch/>
        </p:blipFill>
        <p:spPr>
          <a:xfrm>
            <a:off x="11210306" y="198161"/>
            <a:ext cx="878774" cy="855023"/>
          </a:xfrm>
          <a:prstGeom prst="rect">
            <a:avLst/>
          </a:prstGeom>
        </p:spPr>
      </p:pic>
      <p:sp>
        <p:nvSpPr>
          <p:cNvPr id="9" name="テキスト ボックス 8"/>
          <p:cNvSpPr txBox="1"/>
          <p:nvPr/>
        </p:nvSpPr>
        <p:spPr>
          <a:xfrm>
            <a:off x="578592" y="880251"/>
            <a:ext cx="9725739" cy="1569660"/>
          </a:xfrm>
          <a:prstGeom prst="rect">
            <a:avLst/>
          </a:prstGeom>
          <a:noFill/>
        </p:spPr>
        <p:txBody>
          <a:bodyPr wrap="none" rtlCol="0">
            <a:spAutoFit/>
          </a:bodyPr>
          <a:lstStyle/>
          <a:p>
            <a:r>
              <a:rPr kumimoji="1" lang="ja-JP" altLang="en-US" sz="2400" u="sng" dirty="0"/>
              <a:t>心理・社会的発達</a:t>
            </a:r>
            <a:endParaRPr kumimoji="1" lang="en-US" altLang="ja-JP" sz="2400" u="sng" dirty="0"/>
          </a:p>
          <a:p>
            <a:r>
              <a:rPr kumimoji="1" lang="ja-JP" altLang="en-US" sz="2400" dirty="0"/>
              <a:t>社会において一人前とみなされる年齢</a:t>
            </a:r>
            <a:endParaRPr kumimoji="1" lang="en-US" altLang="ja-JP" sz="2400" dirty="0"/>
          </a:p>
          <a:p>
            <a:r>
              <a:rPr kumimoji="1" lang="ja-JP" altLang="en-US" sz="2400" dirty="0"/>
              <a:t>家庭や職場、地域においてさまざまな役割を担う</a:t>
            </a:r>
            <a:endParaRPr kumimoji="1" lang="en-US" altLang="ja-JP" sz="2400" dirty="0"/>
          </a:p>
          <a:p>
            <a:r>
              <a:rPr kumimoji="1" lang="ja-JP" altLang="en-US" sz="2400" dirty="0"/>
              <a:t>まわりの人とのつながりのなかで、自己役割を見出す課題に取り組む</a:t>
            </a:r>
          </a:p>
        </p:txBody>
      </p:sp>
      <p:sp>
        <p:nvSpPr>
          <p:cNvPr id="10" name="テキスト ボックス 9"/>
          <p:cNvSpPr txBox="1"/>
          <p:nvPr/>
        </p:nvSpPr>
        <p:spPr>
          <a:xfrm>
            <a:off x="578592" y="2864930"/>
            <a:ext cx="10527241" cy="3416320"/>
          </a:xfrm>
          <a:prstGeom prst="rect">
            <a:avLst/>
          </a:prstGeom>
          <a:noFill/>
        </p:spPr>
        <p:txBody>
          <a:bodyPr wrap="none" rtlCol="0">
            <a:spAutoFit/>
          </a:bodyPr>
          <a:lstStyle/>
          <a:p>
            <a:r>
              <a:rPr kumimoji="1" lang="ja-JP" altLang="en-US" sz="2400" u="sng" dirty="0"/>
              <a:t>壮年期の健康問題</a:t>
            </a:r>
            <a:endParaRPr kumimoji="1" lang="en-US" altLang="ja-JP" sz="2400" u="sng" dirty="0"/>
          </a:p>
          <a:p>
            <a:r>
              <a:rPr kumimoji="1" lang="ja-JP" altLang="en-US" sz="2400" dirty="0"/>
              <a:t>加齢に伴う生理的機能の変化</a:t>
            </a:r>
            <a:r>
              <a:rPr kumimoji="1" lang="en-US" altLang="ja-JP" sz="2400" dirty="0"/>
              <a:t>+</a:t>
            </a:r>
            <a:r>
              <a:rPr kumimoji="1" lang="ja-JP" altLang="en-US" sz="2400" dirty="0"/>
              <a:t>生活習慣の乱れ、社会的役割を優先した生活</a:t>
            </a:r>
            <a:endParaRPr kumimoji="1" lang="en-US" altLang="ja-JP" sz="2400" dirty="0"/>
          </a:p>
          <a:p>
            <a:r>
              <a:rPr kumimoji="1" lang="ja-JP" altLang="en-US" sz="2400" dirty="0"/>
              <a:t>👇</a:t>
            </a:r>
            <a:endParaRPr kumimoji="1" lang="en-US" altLang="ja-JP" sz="2400" dirty="0"/>
          </a:p>
          <a:p>
            <a:r>
              <a:rPr kumimoji="1" lang="ja-JP" altLang="en-US" sz="2400" dirty="0"/>
              <a:t>生活習慣病の発症・進行・慢性化（悪性新生物、心疾患、脳血管障害）</a:t>
            </a:r>
            <a:endParaRPr kumimoji="1" lang="en-US" altLang="ja-JP" sz="2400" dirty="0"/>
          </a:p>
          <a:p>
            <a:r>
              <a:rPr kumimoji="1" lang="ja-JP" altLang="en-US" sz="2400" dirty="0"/>
              <a:t>有病率、受療率の増加</a:t>
            </a:r>
            <a:endParaRPr kumimoji="1" lang="en-US" altLang="ja-JP" sz="2400" dirty="0"/>
          </a:p>
          <a:p>
            <a:endParaRPr kumimoji="1" lang="en-US" altLang="ja-JP" sz="2400" dirty="0"/>
          </a:p>
          <a:p>
            <a:r>
              <a:rPr kumimoji="1" lang="ja-JP" altLang="en-US" sz="2400" dirty="0"/>
              <a:t>家庭や仕事上のストレス</a:t>
            </a:r>
            <a:endParaRPr kumimoji="1" lang="en-US" altLang="ja-JP" sz="2400" dirty="0"/>
          </a:p>
          <a:p>
            <a:r>
              <a:rPr kumimoji="1" lang="ja-JP" altLang="en-US" sz="2400" dirty="0"/>
              <a:t>👇</a:t>
            </a:r>
            <a:endParaRPr kumimoji="1" lang="en-US" altLang="ja-JP" sz="2400" dirty="0"/>
          </a:p>
          <a:p>
            <a:r>
              <a:rPr kumimoji="1" lang="ja-JP" altLang="en-US" sz="2400" dirty="0"/>
              <a:t>過重な労働　過労死</a:t>
            </a:r>
          </a:p>
        </p:txBody>
      </p:sp>
    </p:spTree>
    <p:extLst>
      <p:ext uri="{BB962C8B-B14F-4D97-AF65-F5344CB8AC3E}">
        <p14:creationId xmlns:p14="http://schemas.microsoft.com/office/powerpoint/2010/main" val="383330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FDBE97-4DFB-4211-9911-81A03B569C4B}"/>
              </a:ext>
            </a:extLst>
          </p:cNvPr>
          <p:cNvSpPr txBox="1"/>
          <p:nvPr/>
        </p:nvSpPr>
        <p:spPr>
          <a:xfrm>
            <a:off x="578592" y="364063"/>
            <a:ext cx="8443337" cy="523220"/>
          </a:xfrm>
          <a:prstGeom prst="rect">
            <a:avLst/>
          </a:prstGeom>
          <a:noFill/>
        </p:spPr>
        <p:txBody>
          <a:bodyPr wrap="none" rtlCol="0">
            <a:spAutoFit/>
          </a:bodyPr>
          <a:lstStyle/>
          <a:p>
            <a:r>
              <a:rPr kumimoji="1" lang="ja-JP" altLang="en-US" sz="2800" b="1" dirty="0"/>
              <a:t>向老期</a:t>
            </a:r>
            <a:r>
              <a:rPr kumimoji="1" lang="ja-JP" altLang="en-US" sz="2800" b="1" dirty="0" err="1"/>
              <a:t>ー</a:t>
            </a:r>
            <a:r>
              <a:rPr kumimoji="1" lang="ja-JP" altLang="en-US" sz="2800" b="1" dirty="0"/>
              <a:t>老年期への移行（熟年から人生に有終へ）</a:t>
            </a:r>
          </a:p>
        </p:txBody>
      </p:sp>
      <p:sp>
        <p:nvSpPr>
          <p:cNvPr id="6" name="テキスト ボックス 5">
            <a:extLst>
              <a:ext uri="{FF2B5EF4-FFF2-40B4-BE49-F238E27FC236}">
                <a16:creationId xmlns:a16="http://schemas.microsoft.com/office/drawing/2014/main" id="{29A4FE73-74E1-4E58-AEF5-3D1CF3835CBD}"/>
              </a:ext>
            </a:extLst>
          </p:cNvPr>
          <p:cNvSpPr txBox="1"/>
          <p:nvPr/>
        </p:nvSpPr>
        <p:spPr>
          <a:xfrm>
            <a:off x="8732323" y="487173"/>
            <a:ext cx="1391728" cy="400110"/>
          </a:xfrm>
          <a:prstGeom prst="rect">
            <a:avLst/>
          </a:prstGeom>
          <a:noFill/>
        </p:spPr>
        <p:txBody>
          <a:bodyPr wrap="none" rtlCol="0">
            <a:spAutoFit/>
          </a:bodyPr>
          <a:lstStyle/>
          <a:p>
            <a:r>
              <a:rPr kumimoji="1" lang="ja-JP" altLang="en-US" sz="2000" dirty="0"/>
              <a:t>教科書</a:t>
            </a:r>
            <a:r>
              <a:rPr kumimoji="1" lang="en-US" altLang="ja-JP" sz="2000" dirty="0"/>
              <a:t>P25</a:t>
            </a:r>
            <a:endParaRPr kumimoji="1" lang="ja-JP" altLang="en-US" sz="2000" dirty="0"/>
          </a:p>
        </p:txBody>
      </p:sp>
      <p:pic>
        <p:nvPicPr>
          <p:cNvPr id="7" name="図 6">
            <a:extLst>
              <a:ext uri="{FF2B5EF4-FFF2-40B4-BE49-F238E27FC236}">
                <a16:creationId xmlns:a16="http://schemas.microsoft.com/office/drawing/2014/main" id="{FF78E607-B9AB-45A7-A774-80395EBC1617}"/>
              </a:ext>
            </a:extLst>
          </p:cNvPr>
          <p:cNvPicPr/>
          <p:nvPr/>
        </p:nvPicPr>
        <p:blipFill rotWithShape="1">
          <a:blip r:embed="rId3" cstate="print">
            <a:extLst>
              <a:ext uri="{28A0092B-C50C-407E-A947-70E740481C1C}">
                <a14:useLocalDpi xmlns:a14="http://schemas.microsoft.com/office/drawing/2010/main" val="0"/>
              </a:ext>
            </a:extLst>
          </a:blip>
          <a:srcRect l="18998" t="19741" r="58467" b="20694"/>
          <a:stretch/>
        </p:blipFill>
        <p:spPr>
          <a:xfrm>
            <a:off x="11162804" y="213755"/>
            <a:ext cx="884750" cy="1128156"/>
          </a:xfrm>
          <a:prstGeom prst="rect">
            <a:avLst/>
          </a:prstGeom>
        </p:spPr>
      </p:pic>
      <p:sp>
        <p:nvSpPr>
          <p:cNvPr id="4" name="テキスト ボックス 3">
            <a:extLst>
              <a:ext uri="{FF2B5EF4-FFF2-40B4-BE49-F238E27FC236}">
                <a16:creationId xmlns:a16="http://schemas.microsoft.com/office/drawing/2014/main" id="{36834DBA-590C-433C-AC5E-D5A6EC01A014}"/>
              </a:ext>
            </a:extLst>
          </p:cNvPr>
          <p:cNvSpPr txBox="1"/>
          <p:nvPr/>
        </p:nvSpPr>
        <p:spPr>
          <a:xfrm>
            <a:off x="578592" y="1341911"/>
            <a:ext cx="10956846" cy="1631216"/>
          </a:xfrm>
          <a:prstGeom prst="rect">
            <a:avLst/>
          </a:prstGeom>
          <a:noFill/>
        </p:spPr>
        <p:txBody>
          <a:bodyPr wrap="none" rtlCol="0">
            <a:spAutoFit/>
          </a:bodyPr>
          <a:lstStyle/>
          <a:p>
            <a:r>
              <a:rPr kumimoji="1" lang="ja-JP" altLang="en-US" sz="2000" dirty="0"/>
              <a:t>・</a:t>
            </a:r>
            <a:r>
              <a:rPr kumimoji="1" lang="en-US" altLang="ja-JP" sz="2000" dirty="0">
                <a:solidFill>
                  <a:srgbClr val="FF0000"/>
                </a:solidFill>
              </a:rPr>
              <a:t>50</a:t>
            </a:r>
            <a:r>
              <a:rPr kumimoji="1" lang="ja-JP" altLang="en-US" sz="2000" dirty="0">
                <a:solidFill>
                  <a:srgbClr val="FF0000"/>
                </a:solidFill>
              </a:rPr>
              <a:t>歳～</a:t>
            </a:r>
            <a:r>
              <a:rPr kumimoji="1" lang="en-US" altLang="ja-JP" sz="2000" dirty="0">
                <a:solidFill>
                  <a:srgbClr val="FF0000"/>
                </a:solidFill>
              </a:rPr>
              <a:t>60</a:t>
            </a:r>
            <a:r>
              <a:rPr kumimoji="1" lang="ja-JP" altLang="en-US" sz="2000" dirty="0">
                <a:solidFill>
                  <a:srgbClr val="FF0000"/>
                </a:solidFill>
              </a:rPr>
              <a:t>歳代半ばくらい</a:t>
            </a:r>
            <a:endParaRPr kumimoji="1" lang="en-US" altLang="ja-JP" sz="2000" dirty="0">
              <a:solidFill>
                <a:srgbClr val="FF0000"/>
              </a:solidFill>
            </a:endParaRPr>
          </a:p>
          <a:p>
            <a:r>
              <a:rPr kumimoji="1" lang="ja-JP" altLang="en-US" sz="2000" dirty="0"/>
              <a:t>・人生の後半を迎える中年期から老年期の移行期間</a:t>
            </a:r>
            <a:endParaRPr kumimoji="1" lang="en-US" altLang="ja-JP" sz="2000" dirty="0"/>
          </a:p>
          <a:p>
            <a:r>
              <a:rPr kumimoji="1" lang="ja-JP" altLang="en-US" sz="2000" dirty="0"/>
              <a:t>・老いや死という事態が人間にとって避けがたいものであることを気づかされる人生の転換期</a:t>
            </a:r>
            <a:endParaRPr kumimoji="1" lang="en-US" altLang="ja-JP" sz="2000" dirty="0"/>
          </a:p>
          <a:p>
            <a:r>
              <a:rPr kumimoji="1" lang="ja-JP" altLang="en-US" sz="2000" dirty="0"/>
              <a:t>・自分自身のみならず、周りの環境が急激に変化する</a:t>
            </a:r>
            <a:endParaRPr kumimoji="1" lang="en-US" altLang="ja-JP" sz="2000" dirty="0"/>
          </a:p>
          <a:p>
            <a:r>
              <a:rPr kumimoji="1" lang="ja-JP" altLang="en-US" sz="2000" dirty="0"/>
              <a:t>・ライフサイクルでは、退職を迎える　孫の誕生　親の介護や死に直面する時期</a:t>
            </a:r>
          </a:p>
        </p:txBody>
      </p:sp>
      <p:sp>
        <p:nvSpPr>
          <p:cNvPr id="5" name="テキスト ボックス 4">
            <a:extLst>
              <a:ext uri="{FF2B5EF4-FFF2-40B4-BE49-F238E27FC236}">
                <a16:creationId xmlns:a16="http://schemas.microsoft.com/office/drawing/2014/main" id="{0EB04155-4E8B-4EDD-96C5-EC9A473530F1}"/>
              </a:ext>
            </a:extLst>
          </p:cNvPr>
          <p:cNvSpPr txBox="1"/>
          <p:nvPr/>
        </p:nvSpPr>
        <p:spPr>
          <a:xfrm>
            <a:off x="626870" y="3345978"/>
            <a:ext cx="6939720" cy="707886"/>
          </a:xfrm>
          <a:prstGeom prst="rect">
            <a:avLst/>
          </a:prstGeom>
          <a:noFill/>
        </p:spPr>
        <p:txBody>
          <a:bodyPr wrap="none" rtlCol="0">
            <a:spAutoFit/>
          </a:bodyPr>
          <a:lstStyle/>
          <a:p>
            <a:r>
              <a:rPr kumimoji="1" lang="ja-JP" altLang="en-US" sz="2000" dirty="0"/>
              <a:t>身体的変化：性機能の衰退　身体的な衰えが著明</a:t>
            </a:r>
            <a:endParaRPr kumimoji="1" lang="en-US" altLang="ja-JP" sz="2000" dirty="0"/>
          </a:p>
          <a:p>
            <a:r>
              <a:rPr kumimoji="1" lang="ja-JP" altLang="en-US" sz="2000" dirty="0"/>
              <a:t>　　　　　生活習慣病などの慢性疾患の発病</a:t>
            </a:r>
            <a:r>
              <a:rPr kumimoji="1" lang="en-US" altLang="ja-JP" sz="2000" dirty="0"/>
              <a:t>t</a:t>
            </a:r>
            <a:r>
              <a:rPr kumimoji="1" lang="ja-JP" altLang="en-US" sz="2000" dirty="0"/>
              <a:t>率が増加する</a:t>
            </a:r>
            <a:endParaRPr kumimoji="1" lang="en-US" altLang="ja-JP" sz="2000" dirty="0"/>
          </a:p>
        </p:txBody>
      </p:sp>
      <p:sp>
        <p:nvSpPr>
          <p:cNvPr id="8" name="テキスト ボックス 7">
            <a:extLst>
              <a:ext uri="{FF2B5EF4-FFF2-40B4-BE49-F238E27FC236}">
                <a16:creationId xmlns:a16="http://schemas.microsoft.com/office/drawing/2014/main" id="{D2F71B9E-8DDA-441C-8A3F-71272557F835}"/>
              </a:ext>
            </a:extLst>
          </p:cNvPr>
          <p:cNvSpPr txBox="1"/>
          <p:nvPr/>
        </p:nvSpPr>
        <p:spPr>
          <a:xfrm>
            <a:off x="626870" y="4365160"/>
            <a:ext cx="9674443" cy="707886"/>
          </a:xfrm>
          <a:prstGeom prst="rect">
            <a:avLst/>
          </a:prstGeom>
          <a:noFill/>
        </p:spPr>
        <p:txBody>
          <a:bodyPr wrap="none" rtlCol="0">
            <a:spAutoFit/>
          </a:bodyPr>
          <a:lstStyle/>
          <a:p>
            <a:r>
              <a:rPr kumimoji="1" lang="ja-JP" altLang="en-US" sz="2000" dirty="0"/>
              <a:t>役割の変化：子どもの独立とともに親役割の終了　祖父母という新しい役割を担う</a:t>
            </a:r>
            <a:endParaRPr kumimoji="1" lang="en-US" altLang="ja-JP" sz="2000" dirty="0"/>
          </a:p>
          <a:p>
            <a:r>
              <a:rPr kumimoji="1" lang="ja-JP" altLang="en-US" sz="2000" dirty="0"/>
              <a:t>　　　　　定年を迎え、社会的役割・地位の変化</a:t>
            </a:r>
          </a:p>
        </p:txBody>
      </p:sp>
      <p:sp>
        <p:nvSpPr>
          <p:cNvPr id="9" name="テキスト ボックス 8">
            <a:extLst>
              <a:ext uri="{FF2B5EF4-FFF2-40B4-BE49-F238E27FC236}">
                <a16:creationId xmlns:a16="http://schemas.microsoft.com/office/drawing/2014/main" id="{424EF906-7220-4EED-AD22-A3AB0943A8EA}"/>
              </a:ext>
            </a:extLst>
          </p:cNvPr>
          <p:cNvSpPr txBox="1"/>
          <p:nvPr/>
        </p:nvSpPr>
        <p:spPr>
          <a:xfrm>
            <a:off x="626870" y="5331423"/>
            <a:ext cx="11213326" cy="707886"/>
          </a:xfrm>
          <a:prstGeom prst="rect">
            <a:avLst/>
          </a:prstGeom>
          <a:noFill/>
        </p:spPr>
        <p:txBody>
          <a:bodyPr wrap="none" rtlCol="0">
            <a:spAutoFit/>
          </a:bodyPr>
          <a:lstStyle/>
          <a:p>
            <a:r>
              <a:rPr kumimoji="1" lang="ja-JP" altLang="en-US" sz="2000" dirty="0"/>
              <a:t>自己像の揺らぎ：これまで抱いてきた自己像、得てきた達成感・自身が揺らぐ</a:t>
            </a:r>
            <a:endParaRPr kumimoji="1" lang="en-US" altLang="ja-JP" sz="2000" dirty="0"/>
          </a:p>
          <a:p>
            <a:r>
              <a:rPr kumimoji="1" lang="ja-JP" altLang="en-US" sz="2000" dirty="0"/>
              <a:t>　　　　　自己像の揺らぎや熟年に迎える節目は、自分を見つめ、自己を再統合する機会となる</a:t>
            </a:r>
          </a:p>
        </p:txBody>
      </p:sp>
    </p:spTree>
    <p:extLst>
      <p:ext uri="{BB962C8B-B14F-4D97-AF65-F5344CB8AC3E}">
        <p14:creationId xmlns:p14="http://schemas.microsoft.com/office/powerpoint/2010/main" val="345385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977D71-3F23-4399-A578-7104DB1DAFE9}"/>
              </a:ext>
            </a:extLst>
          </p:cNvPr>
          <p:cNvSpPr>
            <a:spLocks noGrp="1"/>
          </p:cNvSpPr>
          <p:nvPr>
            <p:ph type="title"/>
          </p:nvPr>
        </p:nvSpPr>
        <p:spPr/>
        <p:txBody>
          <a:bodyPr/>
          <a:lstStyle/>
          <a:p>
            <a:r>
              <a:rPr lang="ja-JP" altLang="en-US" dirty="0"/>
              <a:t>授業概要</a:t>
            </a:r>
            <a:endParaRPr kumimoji="1" lang="ja-JP" altLang="en-US" dirty="0"/>
          </a:p>
        </p:txBody>
      </p:sp>
      <p:sp>
        <p:nvSpPr>
          <p:cNvPr id="3" name="コンテンツ プレースホルダー 2">
            <a:extLst>
              <a:ext uri="{FF2B5EF4-FFF2-40B4-BE49-F238E27FC236}">
                <a16:creationId xmlns:a16="http://schemas.microsoft.com/office/drawing/2014/main" id="{6D78766F-4337-4CB2-9AF6-0CE6CB42DBDD}"/>
              </a:ext>
            </a:extLst>
          </p:cNvPr>
          <p:cNvSpPr>
            <a:spLocks noGrp="1"/>
          </p:cNvSpPr>
          <p:nvPr>
            <p:ph idx="1"/>
          </p:nvPr>
        </p:nvSpPr>
        <p:spPr>
          <a:xfrm>
            <a:off x="905571" y="3054763"/>
            <a:ext cx="10207313" cy="2443512"/>
          </a:xfrm>
        </p:spPr>
        <p:txBody>
          <a:bodyPr>
            <a:normAutofit/>
          </a:bodyPr>
          <a:lstStyle/>
          <a:p>
            <a:pPr marL="0" indent="0">
              <a:lnSpc>
                <a:spcPct val="150000"/>
              </a:lnSpc>
              <a:buNone/>
            </a:pPr>
            <a:r>
              <a:rPr lang="ja-JP" altLang="en-US" sz="3200" dirty="0"/>
              <a:t>成人期にある</a:t>
            </a:r>
            <a:r>
              <a:rPr lang="ja-JP" altLang="en-US" sz="3200" dirty="0">
                <a:solidFill>
                  <a:srgbClr val="FF0000"/>
                </a:solidFill>
              </a:rPr>
              <a:t>対象の特徴を理解</a:t>
            </a:r>
            <a:r>
              <a:rPr lang="ja-JP" altLang="en-US" sz="3200" dirty="0"/>
              <a:t>し、成人の</a:t>
            </a:r>
            <a:r>
              <a:rPr lang="ja-JP" altLang="en-US" sz="3200" dirty="0">
                <a:solidFill>
                  <a:srgbClr val="FF0000"/>
                </a:solidFill>
              </a:rPr>
              <a:t>多様な健康状態や健康問題に対応するための看護の基本</a:t>
            </a:r>
            <a:r>
              <a:rPr lang="ja-JP" altLang="en-US" sz="3200" dirty="0"/>
              <a:t>的な考え方や方法を学ぶ</a:t>
            </a:r>
            <a:endParaRPr kumimoji="1" lang="en-US" altLang="ja-JP" sz="3200" dirty="0"/>
          </a:p>
        </p:txBody>
      </p:sp>
      <p:pic>
        <p:nvPicPr>
          <p:cNvPr id="4" name="図 3">
            <a:extLst>
              <a:ext uri="{FF2B5EF4-FFF2-40B4-BE49-F238E27FC236}">
                <a16:creationId xmlns:a16="http://schemas.microsoft.com/office/drawing/2014/main" id="{924EB9DE-73BD-41BB-9E22-E2C0B1531AA4}"/>
              </a:ext>
            </a:extLst>
          </p:cNvPr>
          <p:cNvPicPr/>
          <p:nvPr/>
        </p:nvPicPr>
        <p:blipFill rotWithShape="1">
          <a:blip r:embed="rId3" cstate="print">
            <a:extLst>
              <a:ext uri="{28A0092B-C50C-407E-A947-70E740481C1C}">
                <a14:useLocalDpi xmlns:a14="http://schemas.microsoft.com/office/drawing/2010/main" val="0"/>
              </a:ext>
            </a:extLst>
          </a:blip>
          <a:srcRect l="19395" t="19741" r="58467" b="20465"/>
          <a:stretch/>
        </p:blipFill>
        <p:spPr>
          <a:xfrm>
            <a:off x="10094026" y="4609605"/>
            <a:ext cx="1242450" cy="1777340"/>
          </a:xfrm>
          <a:prstGeom prst="rect">
            <a:avLst/>
          </a:prstGeom>
        </p:spPr>
      </p:pic>
    </p:spTree>
    <p:extLst>
      <p:ext uri="{BB962C8B-B14F-4D97-AF65-F5344CB8AC3E}">
        <p14:creationId xmlns:p14="http://schemas.microsoft.com/office/powerpoint/2010/main" val="102669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学習目標</a:t>
            </a:r>
            <a:endParaRPr kumimoji="1" lang="ja-JP" altLang="en-US" dirty="0"/>
          </a:p>
        </p:txBody>
      </p:sp>
      <p:sp>
        <p:nvSpPr>
          <p:cNvPr id="4" name="正方形/長方形 3"/>
          <p:cNvSpPr/>
          <p:nvPr/>
        </p:nvSpPr>
        <p:spPr>
          <a:xfrm>
            <a:off x="403760" y="2505694"/>
            <a:ext cx="11602193" cy="3416320"/>
          </a:xfrm>
          <a:prstGeom prst="rect">
            <a:avLst/>
          </a:prstGeom>
        </p:spPr>
        <p:txBody>
          <a:bodyPr wrap="square">
            <a:spAutoFit/>
          </a:bodyPr>
          <a:lstStyle/>
          <a:p>
            <a:pPr>
              <a:lnSpc>
                <a:spcPct val="150000"/>
              </a:lnSpc>
            </a:pPr>
            <a:r>
              <a:rPr kumimoji="1" lang="ja-JP" altLang="en-US" sz="2400" dirty="0"/>
              <a:t>１、成人期にある人の対象を理解する</a:t>
            </a:r>
            <a:endParaRPr kumimoji="1" lang="en-US" altLang="ja-JP" sz="2400" dirty="0"/>
          </a:p>
          <a:p>
            <a:pPr>
              <a:lnSpc>
                <a:spcPct val="150000"/>
              </a:lnSpc>
            </a:pPr>
            <a:r>
              <a:rPr kumimoji="1" lang="ja-JP" altLang="en-US" sz="2400" dirty="0"/>
              <a:t>２、保健・医療・福祉システムの概要と連携の重要性について理解する</a:t>
            </a:r>
            <a:endParaRPr kumimoji="1" lang="en-US" altLang="ja-JP" sz="2400" dirty="0"/>
          </a:p>
          <a:p>
            <a:pPr>
              <a:lnSpc>
                <a:spcPct val="150000"/>
              </a:lnSpc>
            </a:pPr>
            <a:r>
              <a:rPr kumimoji="1" lang="ja-JP" altLang="en-US" sz="2400" dirty="0"/>
              <a:t>３、患者と看護師の人間関係の構築とそのプロセスを学ぶ</a:t>
            </a:r>
            <a:endParaRPr kumimoji="1" lang="en-US" altLang="ja-JP" sz="2400" dirty="0"/>
          </a:p>
          <a:p>
            <a:pPr>
              <a:lnSpc>
                <a:spcPct val="150000"/>
              </a:lnSpc>
            </a:pPr>
            <a:r>
              <a:rPr kumimoji="1" lang="ja-JP" altLang="en-US" sz="2400" dirty="0"/>
              <a:t>４、倫理的判断の基盤となる倫理上の基本原則・および看護師の倫理規定について理解する</a:t>
            </a:r>
            <a:endParaRPr kumimoji="1" lang="en-US" altLang="ja-JP" sz="2400" dirty="0"/>
          </a:p>
          <a:p>
            <a:pPr>
              <a:lnSpc>
                <a:spcPct val="150000"/>
              </a:lnSpc>
            </a:pPr>
            <a:r>
              <a:rPr kumimoji="1" lang="ja-JP" altLang="en-US" sz="2400" dirty="0"/>
              <a:t>５、患者・家族の意思決定を支える看護について学ぶ</a:t>
            </a:r>
          </a:p>
        </p:txBody>
      </p:sp>
    </p:spTree>
    <p:extLst>
      <p:ext uri="{BB962C8B-B14F-4D97-AF65-F5344CB8AC3E}">
        <p14:creationId xmlns:p14="http://schemas.microsoft.com/office/powerpoint/2010/main" val="110916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6E848-2F51-489B-BBBF-C00BFC7B38A2}"/>
              </a:ext>
            </a:extLst>
          </p:cNvPr>
          <p:cNvSpPr>
            <a:spLocks noGrp="1"/>
          </p:cNvSpPr>
          <p:nvPr>
            <p:ph type="title"/>
          </p:nvPr>
        </p:nvSpPr>
        <p:spPr/>
        <p:txBody>
          <a:bodyPr/>
          <a:lstStyle/>
          <a:p>
            <a:r>
              <a:rPr lang="ja-JP" altLang="en-US" dirty="0"/>
              <a:t>対象の理解</a:t>
            </a:r>
            <a:r>
              <a:rPr lang="en-US" altLang="ja-JP" dirty="0"/>
              <a:t/>
            </a:r>
            <a:br>
              <a:rPr lang="en-US" altLang="ja-JP" dirty="0"/>
            </a:br>
            <a:r>
              <a:rPr lang="ja-JP" altLang="en-US" dirty="0"/>
              <a:t>　</a:t>
            </a:r>
            <a:r>
              <a:rPr lang="en-US" altLang="ja-JP" dirty="0"/>
              <a:t>―</a:t>
            </a:r>
            <a:r>
              <a:rPr lang="ja-JP" altLang="en-US" dirty="0"/>
              <a:t>大人になること、大人であること</a:t>
            </a:r>
            <a:endParaRPr kumimoji="1" lang="ja-JP" altLang="en-US" dirty="0"/>
          </a:p>
        </p:txBody>
      </p:sp>
      <p:sp>
        <p:nvSpPr>
          <p:cNvPr id="5" name="テキスト ボックス 4"/>
          <p:cNvSpPr txBox="1"/>
          <p:nvPr/>
        </p:nvSpPr>
        <p:spPr>
          <a:xfrm>
            <a:off x="9595262" y="1280522"/>
            <a:ext cx="1362874" cy="400110"/>
          </a:xfrm>
          <a:prstGeom prst="rect">
            <a:avLst/>
          </a:prstGeom>
          <a:noFill/>
        </p:spPr>
        <p:txBody>
          <a:bodyPr wrap="none" rtlCol="0">
            <a:spAutoFit/>
          </a:bodyPr>
          <a:lstStyle/>
          <a:p>
            <a:r>
              <a:rPr kumimoji="1" lang="ja-JP" altLang="en-US" sz="2000" dirty="0">
                <a:solidFill>
                  <a:schemeClr val="bg1"/>
                </a:solidFill>
              </a:rPr>
              <a:t>教科書</a:t>
            </a:r>
            <a:r>
              <a:rPr kumimoji="1" lang="en-US" altLang="ja-JP" sz="2000" dirty="0">
                <a:solidFill>
                  <a:schemeClr val="bg1"/>
                </a:solidFill>
              </a:rPr>
              <a:t>P</a:t>
            </a:r>
            <a:r>
              <a:rPr kumimoji="1" lang="ja-JP" altLang="en-US" sz="2000" dirty="0">
                <a:solidFill>
                  <a:schemeClr val="bg1"/>
                </a:solidFill>
              </a:rPr>
              <a:t>４</a:t>
            </a:r>
          </a:p>
        </p:txBody>
      </p:sp>
      <p:sp>
        <p:nvSpPr>
          <p:cNvPr id="8" name="テキスト ボックス 7"/>
          <p:cNvSpPr txBox="1"/>
          <p:nvPr/>
        </p:nvSpPr>
        <p:spPr>
          <a:xfrm>
            <a:off x="475014" y="2268187"/>
            <a:ext cx="10984673" cy="3416320"/>
          </a:xfrm>
          <a:prstGeom prst="rect">
            <a:avLst/>
          </a:prstGeom>
          <a:noFill/>
        </p:spPr>
        <p:txBody>
          <a:bodyPr wrap="square" rtlCol="0">
            <a:spAutoFit/>
          </a:bodyPr>
          <a:lstStyle/>
          <a:p>
            <a:r>
              <a:rPr kumimoji="1" lang="ja-JP" altLang="en-US" sz="2400" dirty="0"/>
              <a:t>大人とは、</a:t>
            </a:r>
            <a:endParaRPr kumimoji="1" lang="en-US" altLang="ja-JP" sz="2400" dirty="0"/>
          </a:p>
          <a:p>
            <a:endParaRPr kumimoji="1" lang="en-US" altLang="ja-JP" sz="2400" dirty="0"/>
          </a:p>
          <a:p>
            <a:r>
              <a:rPr kumimoji="1" lang="ja-JP" altLang="en-US" sz="2400" dirty="0"/>
              <a:t>子どもと対比される言葉として、</a:t>
            </a:r>
            <a:r>
              <a:rPr kumimoji="1" lang="ja-JP" altLang="en-US" sz="2400" dirty="0">
                <a:solidFill>
                  <a:srgbClr val="FF0000"/>
                </a:solidFill>
              </a:rPr>
              <a:t>成年</a:t>
            </a:r>
            <a:r>
              <a:rPr kumimoji="1" lang="ja-JP" altLang="en-US" sz="2400" dirty="0"/>
              <a:t>、</a:t>
            </a:r>
            <a:r>
              <a:rPr kumimoji="1" lang="ja-JP" altLang="en-US" sz="2400" dirty="0">
                <a:solidFill>
                  <a:srgbClr val="FF0000"/>
                </a:solidFill>
              </a:rPr>
              <a:t>十分に成長した人</a:t>
            </a:r>
            <a:r>
              <a:rPr kumimoji="1" lang="ja-JP" altLang="en-US" sz="2400" dirty="0"/>
              <a:t>、</a:t>
            </a:r>
            <a:r>
              <a:rPr kumimoji="1" lang="ja-JP" altLang="en-US" sz="2400" dirty="0">
                <a:solidFill>
                  <a:srgbClr val="FF0000"/>
                </a:solidFill>
              </a:rPr>
              <a:t>一人前になった人</a:t>
            </a:r>
            <a:r>
              <a:rPr kumimoji="1" lang="ja-JP" altLang="en-US" sz="2400" dirty="0"/>
              <a:t>、</a:t>
            </a:r>
            <a:endParaRPr kumimoji="1" lang="en-US" altLang="ja-JP" sz="2400" dirty="0"/>
          </a:p>
          <a:p>
            <a:endParaRPr kumimoji="1" lang="en-US" altLang="ja-JP" sz="2400" dirty="0"/>
          </a:p>
          <a:p>
            <a:r>
              <a:rPr kumimoji="1" lang="ja-JP" altLang="en-US" sz="2400" dirty="0"/>
              <a:t>年齢を重ね、</a:t>
            </a:r>
            <a:r>
              <a:rPr kumimoji="1" lang="ja-JP" altLang="en-US" sz="2400" dirty="0">
                <a:solidFill>
                  <a:srgbClr val="FF0000"/>
                </a:solidFill>
              </a:rPr>
              <a:t>心身とともに成熟・成長している人</a:t>
            </a:r>
            <a:r>
              <a:rPr kumimoji="1" lang="ja-JP" altLang="en-US" sz="2400" dirty="0"/>
              <a:t>という意味とともに、</a:t>
            </a:r>
            <a:endParaRPr kumimoji="1" lang="en-US" altLang="ja-JP" sz="2400" dirty="0"/>
          </a:p>
          <a:p>
            <a:endParaRPr kumimoji="1" lang="en-US" altLang="ja-JP" sz="2400" dirty="0"/>
          </a:p>
          <a:p>
            <a:r>
              <a:rPr kumimoji="1" lang="ja-JP" altLang="en-US" sz="2400" dirty="0"/>
              <a:t>社会において役割を果たし「一人前」だと認められることを含んでいる</a:t>
            </a:r>
            <a:endParaRPr kumimoji="1" lang="en-US" altLang="ja-JP" sz="2400" dirty="0"/>
          </a:p>
          <a:p>
            <a:endParaRPr kumimoji="1" lang="en-US" altLang="ja-JP" sz="2400" dirty="0"/>
          </a:p>
          <a:p>
            <a:r>
              <a:rPr kumimoji="1" lang="ja-JP" altLang="en-US" sz="2400" dirty="0"/>
              <a:t>考え方・態度に関しても、</a:t>
            </a:r>
            <a:r>
              <a:rPr kumimoji="1" lang="ja-JP" altLang="en-US" sz="2400" dirty="0">
                <a:solidFill>
                  <a:srgbClr val="FF0000"/>
                </a:solidFill>
              </a:rPr>
              <a:t>熟慮ができるようになることが期待</a:t>
            </a:r>
            <a:r>
              <a:rPr kumimoji="1" lang="ja-JP" altLang="en-US" sz="2400" dirty="0"/>
              <a:t>されている</a:t>
            </a:r>
          </a:p>
        </p:txBody>
      </p:sp>
    </p:spTree>
    <p:extLst>
      <p:ext uri="{BB962C8B-B14F-4D97-AF65-F5344CB8AC3E}">
        <p14:creationId xmlns:p14="http://schemas.microsoft.com/office/powerpoint/2010/main" val="394201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447BF-277B-479A-9F32-BCE382891A8C}"/>
              </a:ext>
            </a:extLst>
          </p:cNvPr>
          <p:cNvSpPr>
            <a:spLocks noGrp="1"/>
          </p:cNvSpPr>
          <p:nvPr>
            <p:ph type="title"/>
          </p:nvPr>
        </p:nvSpPr>
        <p:spPr/>
        <p:txBody>
          <a:bodyPr/>
          <a:lstStyle/>
          <a:p>
            <a:r>
              <a:rPr lang="ja-JP" altLang="en-US" dirty="0"/>
              <a:t>生涯発達の特徴</a:t>
            </a:r>
            <a:endParaRPr kumimoji="1" lang="ja-JP" altLang="en-US" dirty="0"/>
          </a:p>
        </p:txBody>
      </p:sp>
      <p:sp>
        <p:nvSpPr>
          <p:cNvPr id="4" name="テキスト ボックス 3"/>
          <p:cNvSpPr txBox="1"/>
          <p:nvPr/>
        </p:nvSpPr>
        <p:spPr>
          <a:xfrm>
            <a:off x="9108374" y="1280522"/>
            <a:ext cx="1249060" cy="400110"/>
          </a:xfrm>
          <a:prstGeom prst="rect">
            <a:avLst/>
          </a:prstGeom>
          <a:noFill/>
        </p:spPr>
        <p:txBody>
          <a:bodyPr wrap="none" rtlCol="0">
            <a:spAutoFit/>
          </a:bodyPr>
          <a:lstStyle/>
          <a:p>
            <a:r>
              <a:rPr kumimoji="1" lang="ja-JP" altLang="en-US" sz="2000" dirty="0">
                <a:solidFill>
                  <a:schemeClr val="bg1"/>
                </a:solidFill>
              </a:rPr>
              <a:t>教科書</a:t>
            </a:r>
            <a:r>
              <a:rPr kumimoji="1" lang="en-US" altLang="ja-JP" sz="2000" dirty="0">
                <a:solidFill>
                  <a:schemeClr val="bg1"/>
                </a:solidFill>
              </a:rPr>
              <a:t>P5</a:t>
            </a:r>
            <a:endParaRPr kumimoji="1" lang="ja-JP" altLang="en-US" sz="2000" dirty="0">
              <a:solidFill>
                <a:schemeClr val="bg1"/>
              </a:solidFill>
            </a:endParaRPr>
          </a:p>
        </p:txBody>
      </p:sp>
      <p:sp>
        <p:nvSpPr>
          <p:cNvPr id="6" name="テキスト ボックス 5"/>
          <p:cNvSpPr txBox="1"/>
          <p:nvPr/>
        </p:nvSpPr>
        <p:spPr>
          <a:xfrm>
            <a:off x="441146" y="2332267"/>
            <a:ext cx="11581521" cy="3785652"/>
          </a:xfrm>
          <a:prstGeom prst="rect">
            <a:avLst/>
          </a:prstGeom>
          <a:noFill/>
        </p:spPr>
        <p:txBody>
          <a:bodyPr wrap="square" rtlCol="0">
            <a:spAutoFit/>
          </a:bodyPr>
          <a:lstStyle/>
          <a:p>
            <a:r>
              <a:rPr kumimoji="1" lang="ja-JP" altLang="en-US" sz="2400" b="1" dirty="0"/>
              <a:t>生涯発達とは・・・</a:t>
            </a:r>
            <a:endParaRPr kumimoji="1" lang="en-US" altLang="ja-JP" sz="2400" b="1" dirty="0"/>
          </a:p>
          <a:p>
            <a:endParaRPr kumimoji="1" lang="en-US" altLang="ja-JP" sz="2400" dirty="0"/>
          </a:p>
          <a:p>
            <a:r>
              <a:rPr kumimoji="1" lang="ja-JP" altLang="en-US" sz="2400" dirty="0"/>
              <a:t>「発達」→人が時を重ねて変化をとげながら生きていく過程</a:t>
            </a:r>
            <a:endParaRPr kumimoji="1" lang="en-US" altLang="ja-JP" sz="2400" dirty="0"/>
          </a:p>
          <a:p>
            <a:r>
              <a:rPr kumimoji="1" lang="ja-JP" altLang="en-US" sz="2400" dirty="0"/>
              <a:t>　　　　その人の命がつきるまで途絶えることはない</a:t>
            </a:r>
            <a:endParaRPr kumimoji="1" lang="en-US" altLang="ja-JP" sz="2400" dirty="0"/>
          </a:p>
          <a:p>
            <a:r>
              <a:rPr kumimoji="1" lang="ja-JP" altLang="en-US" sz="2400" dirty="0"/>
              <a:t>　　　　その人がおかれている環境や社会、文化との相互作用を通して人間として</a:t>
            </a:r>
            <a:endParaRPr kumimoji="1" lang="en-US" altLang="ja-JP" sz="2400" dirty="0"/>
          </a:p>
          <a:p>
            <a:r>
              <a:rPr kumimoji="1" lang="ja-JP" altLang="en-US" sz="2400" dirty="0"/>
              <a:t>　　　　社会化していく過程</a:t>
            </a:r>
            <a:endParaRPr kumimoji="1" lang="en-US" altLang="ja-JP" sz="2400" dirty="0"/>
          </a:p>
          <a:p>
            <a:endParaRPr kumimoji="1" lang="en-US" altLang="ja-JP" sz="2400" dirty="0"/>
          </a:p>
          <a:p>
            <a:r>
              <a:rPr kumimoji="1" lang="ja-JP" altLang="en-US" sz="2400" dirty="0"/>
              <a:t>　　＊人間の発達は、方向性と順序性をもった過程</a:t>
            </a:r>
            <a:endParaRPr kumimoji="1" lang="en-US" altLang="ja-JP" sz="2400" dirty="0"/>
          </a:p>
          <a:p>
            <a:r>
              <a:rPr kumimoji="1" lang="ja-JP" altLang="en-US" sz="2400" dirty="0"/>
              <a:t>　　　発達の過程は、発達段階として理論化されている</a:t>
            </a:r>
            <a:endParaRPr kumimoji="1" lang="en-US" altLang="ja-JP" sz="2400" dirty="0"/>
          </a:p>
          <a:p>
            <a:r>
              <a:rPr kumimoji="1" lang="ja-JP" altLang="en-US" sz="2400" dirty="0"/>
              <a:t>　　　</a:t>
            </a:r>
            <a:r>
              <a:rPr kumimoji="1" lang="en-US" altLang="ja-JP" sz="2400" dirty="0">
                <a:solidFill>
                  <a:srgbClr val="FF0000"/>
                </a:solidFill>
              </a:rPr>
              <a:t>『</a:t>
            </a:r>
            <a:r>
              <a:rPr kumimoji="1" lang="ja-JP" altLang="en-US" sz="2400" dirty="0">
                <a:solidFill>
                  <a:srgbClr val="FF0000"/>
                </a:solidFill>
              </a:rPr>
              <a:t>エリクソンの発達理論</a:t>
            </a:r>
            <a:r>
              <a:rPr kumimoji="1" lang="en-US" altLang="ja-JP" sz="2400" dirty="0">
                <a:solidFill>
                  <a:srgbClr val="FF0000"/>
                </a:solidFill>
              </a:rPr>
              <a:t>』</a:t>
            </a:r>
            <a:r>
              <a:rPr kumimoji="1" lang="ja-JP" altLang="en-US" sz="2400" dirty="0">
                <a:solidFill>
                  <a:srgbClr val="FF0000"/>
                </a:solidFill>
              </a:rPr>
              <a:t>　</a:t>
            </a:r>
            <a:r>
              <a:rPr kumimoji="1" lang="en-US" altLang="ja-JP" sz="2400" dirty="0">
                <a:solidFill>
                  <a:srgbClr val="FF0000"/>
                </a:solidFill>
              </a:rPr>
              <a:t>『</a:t>
            </a:r>
            <a:r>
              <a:rPr kumimoji="1" lang="ja-JP" altLang="en-US" sz="2400" dirty="0">
                <a:solidFill>
                  <a:srgbClr val="FF0000"/>
                </a:solidFill>
              </a:rPr>
              <a:t>ハヴィガーストの発達課題</a:t>
            </a:r>
            <a:r>
              <a:rPr kumimoji="1" lang="en-US" altLang="ja-JP" sz="2400" dirty="0">
                <a:solidFill>
                  <a:srgbClr val="FF0000"/>
                </a:solidFill>
              </a:rPr>
              <a:t>』</a:t>
            </a:r>
            <a:endParaRPr kumimoji="1" lang="ja-JP" altLang="en-US" sz="2400" dirty="0">
              <a:solidFill>
                <a:srgbClr val="FF0000"/>
              </a:solidFill>
            </a:endParaRPr>
          </a:p>
        </p:txBody>
      </p:sp>
    </p:spTree>
    <p:extLst>
      <p:ext uri="{BB962C8B-B14F-4D97-AF65-F5344CB8AC3E}">
        <p14:creationId xmlns:p14="http://schemas.microsoft.com/office/powerpoint/2010/main" val="405034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24EB9DE-73BD-41BB-9E22-E2C0B1531AA4}"/>
              </a:ext>
            </a:extLst>
          </p:cNvPr>
          <p:cNvPicPr/>
          <p:nvPr/>
        </p:nvPicPr>
        <p:blipFill rotWithShape="1">
          <a:blip r:embed="rId3" cstate="print">
            <a:extLst>
              <a:ext uri="{28A0092B-C50C-407E-A947-70E740481C1C}">
                <a14:useLocalDpi xmlns:a14="http://schemas.microsoft.com/office/drawing/2010/main" val="0"/>
              </a:ext>
            </a:extLst>
          </a:blip>
          <a:srcRect l="19395" t="19741" r="58467" b="20465"/>
          <a:stretch/>
        </p:blipFill>
        <p:spPr>
          <a:xfrm>
            <a:off x="3930727" y="4613901"/>
            <a:ext cx="1242450" cy="1777340"/>
          </a:xfrm>
          <a:prstGeom prst="rect">
            <a:avLst/>
          </a:prstGeom>
        </p:spPr>
      </p:pic>
      <p:sp>
        <p:nvSpPr>
          <p:cNvPr id="4" name="テキスト ボックス 3"/>
          <p:cNvSpPr txBox="1"/>
          <p:nvPr/>
        </p:nvSpPr>
        <p:spPr>
          <a:xfrm>
            <a:off x="621153" y="228930"/>
            <a:ext cx="2954655" cy="461665"/>
          </a:xfrm>
          <a:prstGeom prst="rect">
            <a:avLst/>
          </a:prstGeom>
          <a:noFill/>
        </p:spPr>
        <p:txBody>
          <a:bodyPr wrap="none" rtlCol="0">
            <a:spAutoFit/>
          </a:bodyPr>
          <a:lstStyle/>
          <a:p>
            <a:r>
              <a:rPr kumimoji="1" lang="ja-JP" altLang="en-US" sz="2400" b="1" dirty="0"/>
              <a:t>発達段階・発達課題</a:t>
            </a:r>
          </a:p>
        </p:txBody>
      </p:sp>
      <p:sp>
        <p:nvSpPr>
          <p:cNvPr id="8" name="テキスト ボックス 7"/>
          <p:cNvSpPr txBox="1"/>
          <p:nvPr/>
        </p:nvSpPr>
        <p:spPr>
          <a:xfrm>
            <a:off x="8172899" y="228930"/>
            <a:ext cx="1362874" cy="400110"/>
          </a:xfrm>
          <a:prstGeom prst="rect">
            <a:avLst/>
          </a:prstGeom>
          <a:noFill/>
        </p:spPr>
        <p:txBody>
          <a:bodyPr wrap="none" rtlCol="0">
            <a:spAutoFit/>
          </a:bodyPr>
          <a:lstStyle/>
          <a:p>
            <a:r>
              <a:rPr kumimoji="1" lang="ja-JP" altLang="en-US" sz="2000" dirty="0"/>
              <a:t>教科書</a:t>
            </a:r>
            <a:r>
              <a:rPr kumimoji="1" lang="en-US" altLang="ja-JP" sz="2000" dirty="0"/>
              <a:t>P</a:t>
            </a:r>
            <a:r>
              <a:rPr kumimoji="1" lang="ja-JP" altLang="en-US" sz="2000" dirty="0"/>
              <a:t>６</a:t>
            </a:r>
          </a:p>
        </p:txBody>
      </p:sp>
      <p:sp>
        <p:nvSpPr>
          <p:cNvPr id="5" name="テキスト ボックス 4"/>
          <p:cNvSpPr txBox="1"/>
          <p:nvPr/>
        </p:nvSpPr>
        <p:spPr>
          <a:xfrm>
            <a:off x="438564" y="819398"/>
            <a:ext cx="10933538" cy="2185214"/>
          </a:xfrm>
          <a:prstGeom prst="rect">
            <a:avLst/>
          </a:prstGeom>
          <a:noFill/>
        </p:spPr>
        <p:txBody>
          <a:bodyPr wrap="square" rtlCol="0">
            <a:spAutoFit/>
          </a:bodyPr>
          <a:lstStyle/>
          <a:p>
            <a:r>
              <a:rPr kumimoji="1" lang="ja-JP" altLang="en-US" sz="2400" b="1" dirty="0"/>
              <a:t>エリクソンの発達理論（教科書Ｐ７　図１－１）</a:t>
            </a:r>
            <a:endParaRPr kumimoji="1" lang="en-US" altLang="ja-JP" sz="2400" b="1" dirty="0"/>
          </a:p>
          <a:p>
            <a:r>
              <a:rPr kumimoji="1" lang="ja-JP" altLang="en-US" sz="2400" dirty="0"/>
              <a:t>👇</a:t>
            </a:r>
            <a:endParaRPr kumimoji="1" lang="en-US" altLang="ja-JP" sz="2400" dirty="0"/>
          </a:p>
          <a:p>
            <a:r>
              <a:rPr kumimoji="1" lang="ja-JP" altLang="en-US" sz="2400" dirty="0"/>
              <a:t>人間の生涯を</a:t>
            </a:r>
            <a:r>
              <a:rPr kumimoji="1" lang="ja-JP" altLang="en-US" sz="2400" u="sng" dirty="0"/>
              <a:t>８つの段階に区分</a:t>
            </a:r>
            <a:r>
              <a:rPr kumimoji="1" lang="ja-JP" altLang="en-US" sz="2400" dirty="0"/>
              <a:t>し、生涯の終わるときまで、順序に従って徐々に発達が進んでいくという考え方</a:t>
            </a:r>
            <a:endParaRPr kumimoji="1" lang="en-US" altLang="ja-JP" sz="2400" dirty="0"/>
          </a:p>
          <a:p>
            <a:endParaRPr kumimoji="1" lang="en-US" altLang="ja-JP" sz="2000" dirty="0"/>
          </a:p>
          <a:p>
            <a:r>
              <a:rPr kumimoji="1" lang="ja-JP" altLang="en-US" sz="2000" dirty="0"/>
              <a:t>　　</a:t>
            </a:r>
            <a:endParaRPr kumimoji="1" lang="ja-JP" altLang="en-US" sz="2400" dirty="0"/>
          </a:p>
        </p:txBody>
      </p:sp>
      <p:sp>
        <p:nvSpPr>
          <p:cNvPr id="11" name="正方形/長方形 10"/>
          <p:cNvSpPr/>
          <p:nvPr/>
        </p:nvSpPr>
        <p:spPr>
          <a:xfrm>
            <a:off x="438563" y="2982685"/>
            <a:ext cx="4113389" cy="1631216"/>
          </a:xfrm>
          <a:prstGeom prst="rect">
            <a:avLst/>
          </a:prstGeom>
        </p:spPr>
        <p:txBody>
          <a:bodyPr wrap="square">
            <a:spAutoFit/>
          </a:bodyPr>
          <a:lstStyle/>
          <a:p>
            <a:r>
              <a:rPr kumimoji="1" lang="ja-JP" altLang="en-US" sz="2000" dirty="0"/>
              <a:t>・それぞれの段階には、</a:t>
            </a:r>
            <a:endParaRPr kumimoji="1" lang="en-US" altLang="ja-JP" sz="2000" dirty="0"/>
          </a:p>
          <a:p>
            <a:r>
              <a:rPr kumimoji="1" lang="ja-JP" altLang="en-US" sz="2000" dirty="0"/>
              <a:t>「発達課題」あるいは、</a:t>
            </a:r>
            <a:endParaRPr kumimoji="1" lang="en-US" altLang="ja-JP" sz="2000" dirty="0"/>
          </a:p>
          <a:p>
            <a:r>
              <a:rPr kumimoji="1" lang="ja-JP" altLang="en-US" sz="2000" dirty="0"/>
              <a:t>「心理社会的危機（発達危機）」があり、その発達課題を克服することで獲得できる要素がある　</a:t>
            </a:r>
            <a:endParaRPr lang="ja-JP" altLang="en-US" sz="2000" dirty="0"/>
          </a:p>
        </p:txBody>
      </p:sp>
      <p:pic>
        <p:nvPicPr>
          <p:cNvPr id="9" name="図 8"/>
          <p:cNvPicPr>
            <a:picLocks noChangeAspect="1"/>
          </p:cNvPicPr>
          <p:nvPr/>
        </p:nvPicPr>
        <p:blipFill rotWithShape="1">
          <a:blip r:embed="rId4"/>
          <a:srcRect t="2005"/>
          <a:stretch/>
        </p:blipFill>
        <p:spPr>
          <a:xfrm>
            <a:off x="5470768" y="2094015"/>
            <a:ext cx="5901334" cy="4609567"/>
          </a:xfrm>
          <a:prstGeom prst="rect">
            <a:avLst/>
          </a:prstGeom>
        </p:spPr>
      </p:pic>
    </p:spTree>
    <p:extLst>
      <p:ext uri="{BB962C8B-B14F-4D97-AF65-F5344CB8AC3E}">
        <p14:creationId xmlns:p14="http://schemas.microsoft.com/office/powerpoint/2010/main" val="90220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24EB9DE-73BD-41BB-9E22-E2C0B1531AA4}"/>
              </a:ext>
            </a:extLst>
          </p:cNvPr>
          <p:cNvPicPr/>
          <p:nvPr/>
        </p:nvPicPr>
        <p:blipFill rotWithShape="1">
          <a:blip r:embed="rId3" cstate="print">
            <a:extLst>
              <a:ext uri="{28A0092B-C50C-407E-A947-70E740481C1C}">
                <a14:useLocalDpi xmlns:a14="http://schemas.microsoft.com/office/drawing/2010/main" val="0"/>
              </a:ext>
            </a:extLst>
          </a:blip>
          <a:srcRect l="19395" t="19741" r="58467" b="20465"/>
          <a:stretch/>
        </p:blipFill>
        <p:spPr>
          <a:xfrm>
            <a:off x="10590754" y="161560"/>
            <a:ext cx="1242450" cy="1777340"/>
          </a:xfrm>
          <a:prstGeom prst="rect">
            <a:avLst/>
          </a:prstGeom>
        </p:spPr>
      </p:pic>
      <p:sp>
        <p:nvSpPr>
          <p:cNvPr id="4" name="テキスト ボックス 3"/>
          <p:cNvSpPr txBox="1"/>
          <p:nvPr/>
        </p:nvSpPr>
        <p:spPr>
          <a:xfrm>
            <a:off x="621153" y="228930"/>
            <a:ext cx="2954655" cy="461665"/>
          </a:xfrm>
          <a:prstGeom prst="rect">
            <a:avLst/>
          </a:prstGeom>
          <a:noFill/>
        </p:spPr>
        <p:txBody>
          <a:bodyPr wrap="none" rtlCol="0">
            <a:spAutoFit/>
          </a:bodyPr>
          <a:lstStyle/>
          <a:p>
            <a:r>
              <a:rPr kumimoji="1" lang="ja-JP" altLang="en-US" sz="2400" b="1" dirty="0"/>
              <a:t>発達段階・発達課題</a:t>
            </a:r>
          </a:p>
        </p:txBody>
      </p:sp>
      <p:sp>
        <p:nvSpPr>
          <p:cNvPr id="8" name="テキスト ボックス 7"/>
          <p:cNvSpPr txBox="1"/>
          <p:nvPr/>
        </p:nvSpPr>
        <p:spPr>
          <a:xfrm>
            <a:off x="8172899" y="228930"/>
            <a:ext cx="1362874" cy="400110"/>
          </a:xfrm>
          <a:prstGeom prst="rect">
            <a:avLst/>
          </a:prstGeom>
          <a:noFill/>
        </p:spPr>
        <p:txBody>
          <a:bodyPr wrap="none" rtlCol="0">
            <a:spAutoFit/>
          </a:bodyPr>
          <a:lstStyle/>
          <a:p>
            <a:r>
              <a:rPr kumimoji="1" lang="ja-JP" altLang="en-US" sz="2000" dirty="0"/>
              <a:t>教科書</a:t>
            </a:r>
            <a:r>
              <a:rPr kumimoji="1" lang="en-US" altLang="ja-JP" sz="2000" dirty="0"/>
              <a:t>P</a:t>
            </a:r>
            <a:r>
              <a:rPr kumimoji="1" lang="ja-JP" altLang="en-US" sz="2000" dirty="0"/>
              <a:t>６</a:t>
            </a:r>
          </a:p>
        </p:txBody>
      </p:sp>
      <p:sp>
        <p:nvSpPr>
          <p:cNvPr id="5" name="テキスト ボックス 4"/>
          <p:cNvSpPr txBox="1"/>
          <p:nvPr/>
        </p:nvSpPr>
        <p:spPr>
          <a:xfrm>
            <a:off x="438564" y="819398"/>
            <a:ext cx="10933538" cy="461665"/>
          </a:xfrm>
          <a:prstGeom prst="rect">
            <a:avLst/>
          </a:prstGeom>
          <a:noFill/>
        </p:spPr>
        <p:txBody>
          <a:bodyPr wrap="square" rtlCol="0">
            <a:spAutoFit/>
          </a:bodyPr>
          <a:lstStyle/>
          <a:p>
            <a:r>
              <a:rPr kumimoji="1" lang="ja-JP" altLang="en-US" sz="2400" b="1" dirty="0"/>
              <a:t>エリクソンの発達理論（教科書Ｐ７　図１－１）</a:t>
            </a:r>
            <a:r>
              <a:rPr kumimoji="1" lang="ja-JP" altLang="en-US" sz="2000" dirty="0"/>
              <a:t>　　</a:t>
            </a:r>
            <a:endParaRPr kumimoji="1" lang="ja-JP" altLang="en-US" sz="2400" dirty="0"/>
          </a:p>
        </p:txBody>
      </p:sp>
      <p:sp>
        <p:nvSpPr>
          <p:cNvPr id="2" name="正方形/長方形 1"/>
          <p:cNvSpPr/>
          <p:nvPr/>
        </p:nvSpPr>
        <p:spPr>
          <a:xfrm>
            <a:off x="438564" y="1555410"/>
            <a:ext cx="10750949" cy="4478149"/>
          </a:xfrm>
          <a:prstGeom prst="rect">
            <a:avLst/>
          </a:prstGeom>
        </p:spPr>
        <p:txBody>
          <a:bodyPr wrap="square">
            <a:spAutoFit/>
          </a:bodyPr>
          <a:lstStyle/>
          <a:p>
            <a:pPr>
              <a:lnSpc>
                <a:spcPct val="150000"/>
              </a:lnSpc>
            </a:pPr>
            <a:r>
              <a:rPr lang="ja-JP" altLang="en-US" sz="2400" dirty="0"/>
              <a:t>乳児期（</a:t>
            </a:r>
            <a:r>
              <a:rPr lang="en-US" altLang="ja-JP" sz="2400" dirty="0"/>
              <a:t>0</a:t>
            </a:r>
            <a:r>
              <a:rPr lang="ja-JP" altLang="en-US" sz="2400" dirty="0"/>
              <a:t>歳～</a:t>
            </a:r>
            <a:r>
              <a:rPr lang="en-US" altLang="ja-JP" sz="2400" dirty="0"/>
              <a:t>1</a:t>
            </a:r>
            <a:r>
              <a:rPr lang="ja-JP" altLang="en-US" sz="2400" dirty="0"/>
              <a:t>歳半）：発達課題＝基本的信頼感</a:t>
            </a:r>
            <a:r>
              <a:rPr lang="en-US" altLang="ja-JP" sz="2400" dirty="0"/>
              <a:t>VS</a:t>
            </a:r>
            <a:r>
              <a:rPr lang="ja-JP" altLang="en-US" sz="2400" dirty="0"/>
              <a:t>不信　　獲得＝希望</a:t>
            </a:r>
            <a:endParaRPr lang="en-US" altLang="ja-JP" sz="2400" dirty="0"/>
          </a:p>
          <a:p>
            <a:pPr>
              <a:lnSpc>
                <a:spcPct val="150000"/>
              </a:lnSpc>
            </a:pPr>
            <a:r>
              <a:rPr lang="ja-JP" altLang="en-US" sz="2400" dirty="0"/>
              <a:t>幼児期（</a:t>
            </a:r>
            <a:r>
              <a:rPr lang="en-US" altLang="ja-JP" sz="2400" dirty="0"/>
              <a:t>1</a:t>
            </a:r>
            <a:r>
              <a:rPr lang="ja-JP" altLang="en-US" sz="2400" dirty="0"/>
              <a:t>歳半～</a:t>
            </a:r>
            <a:r>
              <a:rPr lang="en-US" altLang="ja-JP" sz="2400" dirty="0"/>
              <a:t>3</a:t>
            </a:r>
            <a:r>
              <a:rPr lang="ja-JP" altLang="en-US" sz="2400" dirty="0"/>
              <a:t>歳）：発達課題＝自律性</a:t>
            </a:r>
            <a:r>
              <a:rPr lang="en-US" altLang="ja-JP" sz="2400" dirty="0"/>
              <a:t>VS</a:t>
            </a:r>
            <a:r>
              <a:rPr lang="ja-JP" altLang="en-US" sz="2400" dirty="0"/>
              <a:t>恥や疑惑　　獲得＝意志</a:t>
            </a:r>
          </a:p>
          <a:p>
            <a:pPr>
              <a:lnSpc>
                <a:spcPct val="150000"/>
              </a:lnSpc>
            </a:pPr>
            <a:r>
              <a:rPr lang="ja-JP" altLang="en-US" sz="2400" dirty="0"/>
              <a:t>遊戯期（</a:t>
            </a:r>
            <a:r>
              <a:rPr lang="en-US" altLang="ja-JP" sz="2400" dirty="0"/>
              <a:t>3</a:t>
            </a:r>
            <a:r>
              <a:rPr lang="ja-JP" altLang="en-US" sz="2400" dirty="0"/>
              <a:t>～</a:t>
            </a:r>
            <a:r>
              <a:rPr lang="en-US" altLang="ja-JP" sz="2400" dirty="0"/>
              <a:t>6</a:t>
            </a:r>
            <a:r>
              <a:rPr lang="ja-JP" altLang="en-US" sz="2400" dirty="0"/>
              <a:t>歳）：発達課題＝自主性</a:t>
            </a:r>
            <a:r>
              <a:rPr lang="en-US" altLang="ja-JP" sz="2400" dirty="0"/>
              <a:t>VS</a:t>
            </a:r>
            <a:r>
              <a:rPr lang="ja-JP" altLang="en-US" sz="2400" dirty="0"/>
              <a:t>罪悪感　獲得＝目的</a:t>
            </a:r>
            <a:endParaRPr lang="en-US" altLang="ja-JP" sz="2400" dirty="0"/>
          </a:p>
          <a:p>
            <a:pPr>
              <a:lnSpc>
                <a:spcPct val="150000"/>
              </a:lnSpc>
            </a:pPr>
            <a:r>
              <a:rPr lang="ja-JP" altLang="en-US" sz="2400" dirty="0"/>
              <a:t>学童期（</a:t>
            </a:r>
            <a:r>
              <a:rPr lang="en-US" altLang="ja-JP" sz="2400" dirty="0"/>
              <a:t>6</a:t>
            </a:r>
            <a:r>
              <a:rPr lang="ja-JP" altLang="en-US" sz="2400" dirty="0"/>
              <a:t>～</a:t>
            </a:r>
            <a:r>
              <a:rPr lang="en-US" altLang="ja-JP" sz="2400" dirty="0"/>
              <a:t>13</a:t>
            </a:r>
            <a:r>
              <a:rPr lang="ja-JP" altLang="en-US" sz="2400" dirty="0"/>
              <a:t>歳）：発達課題＝勤勉性と劣等感　獲得＝適格</a:t>
            </a:r>
          </a:p>
          <a:p>
            <a:pPr>
              <a:lnSpc>
                <a:spcPct val="150000"/>
              </a:lnSpc>
            </a:pPr>
            <a:r>
              <a:rPr lang="ja-JP" altLang="en-US" sz="2400" dirty="0"/>
              <a:t>青年（</a:t>
            </a:r>
            <a:r>
              <a:rPr lang="en-US" altLang="ja-JP" sz="2400" dirty="0"/>
              <a:t>13</a:t>
            </a:r>
            <a:r>
              <a:rPr lang="ja-JP" altLang="en-US" sz="2400" dirty="0"/>
              <a:t>～</a:t>
            </a:r>
            <a:r>
              <a:rPr lang="en-US" altLang="ja-JP" sz="2400" dirty="0"/>
              <a:t>22</a:t>
            </a:r>
            <a:r>
              <a:rPr lang="ja-JP" altLang="en-US" sz="2400" dirty="0"/>
              <a:t>歳）：発達課題＝同一性</a:t>
            </a:r>
            <a:r>
              <a:rPr lang="en-US" altLang="ja-JP" sz="2400" dirty="0"/>
              <a:t>VS</a:t>
            </a:r>
            <a:r>
              <a:rPr lang="ja-JP" altLang="en-US" sz="2400" dirty="0"/>
              <a:t>同一性の混乱　獲得＝忠誠</a:t>
            </a:r>
            <a:endParaRPr lang="en-US" altLang="ja-JP" sz="2400" dirty="0"/>
          </a:p>
          <a:p>
            <a:pPr>
              <a:lnSpc>
                <a:spcPct val="150000"/>
              </a:lnSpc>
            </a:pPr>
            <a:r>
              <a:rPr lang="ja-JP" altLang="en-US" sz="2400" dirty="0"/>
              <a:t>前成人期（</a:t>
            </a:r>
            <a:r>
              <a:rPr lang="en-US" altLang="ja-JP" sz="2400" dirty="0"/>
              <a:t>22</a:t>
            </a:r>
            <a:r>
              <a:rPr lang="ja-JP" altLang="en-US" sz="2400" dirty="0"/>
              <a:t>～</a:t>
            </a:r>
            <a:r>
              <a:rPr lang="en-US" altLang="ja-JP" sz="2400" dirty="0"/>
              <a:t>40</a:t>
            </a:r>
            <a:r>
              <a:rPr lang="ja-JP" altLang="en-US" sz="2400" dirty="0"/>
              <a:t>歳）：発達課題＝親密性</a:t>
            </a:r>
            <a:r>
              <a:rPr lang="en-US" altLang="ja-JP" sz="2400" dirty="0"/>
              <a:t>VS</a:t>
            </a:r>
            <a:r>
              <a:rPr lang="ja-JP" altLang="en-US" sz="2400" dirty="0"/>
              <a:t>孤立　獲得＝愛</a:t>
            </a:r>
          </a:p>
          <a:p>
            <a:pPr>
              <a:lnSpc>
                <a:spcPct val="150000"/>
              </a:lnSpc>
            </a:pPr>
            <a:r>
              <a:rPr lang="ja-JP" altLang="en-US" sz="2400" dirty="0"/>
              <a:t>成人期</a:t>
            </a:r>
            <a:r>
              <a:rPr lang="ja-JP" altLang="en-US" sz="2400" dirty="0">
                <a:sym typeface="Wingdings" panose="05000000000000000000" pitchFamily="2" charset="2"/>
              </a:rPr>
              <a:t>（</a:t>
            </a:r>
            <a:r>
              <a:rPr lang="en-US" altLang="ja-JP" sz="2400" dirty="0">
                <a:sym typeface="Wingdings" panose="05000000000000000000" pitchFamily="2" charset="2"/>
              </a:rPr>
              <a:t>40</a:t>
            </a:r>
            <a:r>
              <a:rPr lang="ja-JP" altLang="en-US" sz="2400" dirty="0"/>
              <a:t>～</a:t>
            </a:r>
            <a:r>
              <a:rPr lang="en-US" altLang="ja-JP" sz="2400" dirty="0"/>
              <a:t>65</a:t>
            </a:r>
            <a:r>
              <a:rPr lang="ja-JP" altLang="en-US" sz="2400" dirty="0"/>
              <a:t>歳）：発達課題＝生殖</a:t>
            </a:r>
            <a:r>
              <a:rPr lang="en-US" altLang="ja-JP" sz="2400" dirty="0"/>
              <a:t>VS</a:t>
            </a:r>
            <a:r>
              <a:rPr lang="ja-JP" altLang="en-US" sz="2400" dirty="0"/>
              <a:t>停滞　獲得＝世話</a:t>
            </a:r>
          </a:p>
          <a:p>
            <a:pPr>
              <a:lnSpc>
                <a:spcPct val="150000"/>
              </a:lnSpc>
            </a:pPr>
            <a:r>
              <a:rPr lang="ja-JP" altLang="en-US" sz="2400" dirty="0"/>
              <a:t>老年期（</a:t>
            </a:r>
            <a:r>
              <a:rPr lang="en-US" altLang="ja-JP" sz="2400" dirty="0"/>
              <a:t>65</a:t>
            </a:r>
            <a:r>
              <a:rPr lang="ja-JP" altLang="en-US" sz="2400" dirty="0"/>
              <a:t>歳～）：発達課題＝事故統合</a:t>
            </a:r>
            <a:r>
              <a:rPr lang="en-US" altLang="ja-JP" sz="2400" dirty="0"/>
              <a:t>VS</a:t>
            </a:r>
            <a:r>
              <a:rPr lang="ja-JP" altLang="en-US" sz="2400" dirty="0"/>
              <a:t>絶望・嫌悪　獲得＝英知</a:t>
            </a:r>
          </a:p>
        </p:txBody>
      </p:sp>
    </p:spTree>
    <p:extLst>
      <p:ext uri="{BB962C8B-B14F-4D97-AF65-F5344CB8AC3E}">
        <p14:creationId xmlns:p14="http://schemas.microsoft.com/office/powerpoint/2010/main" val="283073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24EB9DE-73BD-41BB-9E22-E2C0B1531AA4}"/>
              </a:ext>
            </a:extLst>
          </p:cNvPr>
          <p:cNvPicPr/>
          <p:nvPr/>
        </p:nvPicPr>
        <p:blipFill rotWithShape="1">
          <a:blip r:embed="rId3" cstate="print">
            <a:extLst>
              <a:ext uri="{28A0092B-C50C-407E-A947-70E740481C1C}">
                <a14:useLocalDpi xmlns:a14="http://schemas.microsoft.com/office/drawing/2010/main" val="0"/>
              </a:ext>
            </a:extLst>
          </a:blip>
          <a:srcRect l="19395" t="19741" r="58467" b="20465"/>
          <a:stretch/>
        </p:blipFill>
        <p:spPr>
          <a:xfrm>
            <a:off x="10640291" y="-2831"/>
            <a:ext cx="1242450" cy="1777340"/>
          </a:xfrm>
          <a:prstGeom prst="rect">
            <a:avLst/>
          </a:prstGeom>
        </p:spPr>
      </p:pic>
      <p:sp>
        <p:nvSpPr>
          <p:cNvPr id="4" name="テキスト ボックス 3"/>
          <p:cNvSpPr txBox="1"/>
          <p:nvPr/>
        </p:nvSpPr>
        <p:spPr>
          <a:xfrm>
            <a:off x="621153" y="228930"/>
            <a:ext cx="2954655" cy="461665"/>
          </a:xfrm>
          <a:prstGeom prst="rect">
            <a:avLst/>
          </a:prstGeom>
          <a:noFill/>
        </p:spPr>
        <p:txBody>
          <a:bodyPr wrap="none" rtlCol="0">
            <a:spAutoFit/>
          </a:bodyPr>
          <a:lstStyle/>
          <a:p>
            <a:r>
              <a:rPr kumimoji="1" lang="ja-JP" altLang="en-US" sz="2400" b="1" dirty="0"/>
              <a:t>発達段階・発達課題</a:t>
            </a:r>
          </a:p>
        </p:txBody>
      </p:sp>
      <p:sp>
        <p:nvSpPr>
          <p:cNvPr id="8" name="テキスト ボックス 7"/>
          <p:cNvSpPr txBox="1"/>
          <p:nvPr/>
        </p:nvSpPr>
        <p:spPr>
          <a:xfrm>
            <a:off x="8172899" y="228930"/>
            <a:ext cx="1362874" cy="400110"/>
          </a:xfrm>
          <a:prstGeom prst="rect">
            <a:avLst/>
          </a:prstGeom>
          <a:noFill/>
        </p:spPr>
        <p:txBody>
          <a:bodyPr wrap="none" rtlCol="0">
            <a:spAutoFit/>
          </a:bodyPr>
          <a:lstStyle/>
          <a:p>
            <a:r>
              <a:rPr kumimoji="1" lang="ja-JP" altLang="en-US" sz="2000" dirty="0"/>
              <a:t>教科書</a:t>
            </a:r>
            <a:r>
              <a:rPr kumimoji="1" lang="en-US" altLang="ja-JP" sz="2000" dirty="0"/>
              <a:t>P</a:t>
            </a:r>
            <a:r>
              <a:rPr kumimoji="1" lang="ja-JP" altLang="en-US" sz="2000" dirty="0"/>
              <a:t>６</a:t>
            </a:r>
          </a:p>
        </p:txBody>
      </p:sp>
      <p:sp>
        <p:nvSpPr>
          <p:cNvPr id="10" name="テキスト ボックス 9"/>
          <p:cNvSpPr txBox="1"/>
          <p:nvPr/>
        </p:nvSpPr>
        <p:spPr>
          <a:xfrm>
            <a:off x="367312" y="885839"/>
            <a:ext cx="11424885" cy="1569660"/>
          </a:xfrm>
          <a:prstGeom prst="rect">
            <a:avLst/>
          </a:prstGeom>
          <a:noFill/>
        </p:spPr>
        <p:txBody>
          <a:bodyPr wrap="square" rtlCol="0">
            <a:spAutoFit/>
          </a:bodyPr>
          <a:lstStyle/>
          <a:p>
            <a:r>
              <a:rPr kumimoji="1" lang="ja-JP" altLang="en-US" sz="2400" b="1" dirty="0"/>
              <a:t>ハヴィガーストの発達課題（教科書</a:t>
            </a:r>
            <a:r>
              <a:rPr kumimoji="1" lang="en-US" altLang="ja-JP" sz="2400" b="1" dirty="0"/>
              <a:t>P</a:t>
            </a:r>
            <a:r>
              <a:rPr kumimoji="1" lang="ja-JP" altLang="en-US" sz="2400" b="1" dirty="0"/>
              <a:t>８　表１－２）</a:t>
            </a:r>
            <a:endParaRPr kumimoji="1" lang="en-US" altLang="ja-JP" sz="2400" b="1" dirty="0"/>
          </a:p>
          <a:p>
            <a:r>
              <a:rPr kumimoji="1" lang="ja-JP" altLang="en-US" sz="2400" dirty="0"/>
              <a:t>👇</a:t>
            </a:r>
            <a:endParaRPr kumimoji="1" lang="en-US" altLang="ja-JP" sz="2400" dirty="0"/>
          </a:p>
          <a:p>
            <a:r>
              <a:rPr kumimoji="1" lang="ja-JP" altLang="en-US" sz="2400" dirty="0"/>
              <a:t>ライフサイクルを</a:t>
            </a:r>
            <a:r>
              <a:rPr kumimoji="1" lang="ja-JP" altLang="en-US" sz="2400" u="sng" dirty="0"/>
              <a:t>６つの段階に区分</a:t>
            </a:r>
            <a:r>
              <a:rPr kumimoji="1" lang="ja-JP" altLang="en-US" sz="2400" dirty="0"/>
              <a:t>　</a:t>
            </a:r>
            <a:endParaRPr kumimoji="1" lang="en-US" altLang="ja-JP" sz="2400" dirty="0"/>
          </a:p>
          <a:p>
            <a:r>
              <a:rPr kumimoji="1" lang="ja-JP" altLang="en-US" sz="2400" dirty="0"/>
              <a:t>各段階で達成しておくことが望ましい課題</a:t>
            </a:r>
            <a:endParaRPr kumimoji="1" lang="en-US" altLang="ja-JP" sz="2400" dirty="0"/>
          </a:p>
        </p:txBody>
      </p:sp>
      <p:pic>
        <p:nvPicPr>
          <p:cNvPr id="2" name="図 1"/>
          <p:cNvPicPr>
            <a:picLocks noChangeAspect="1"/>
          </p:cNvPicPr>
          <p:nvPr/>
        </p:nvPicPr>
        <p:blipFill>
          <a:blip r:embed="rId4"/>
          <a:stretch>
            <a:fillRect/>
          </a:stretch>
        </p:blipFill>
        <p:spPr>
          <a:xfrm>
            <a:off x="6479914" y="1517709"/>
            <a:ext cx="5403143" cy="4906841"/>
          </a:xfrm>
          <a:prstGeom prst="rect">
            <a:avLst/>
          </a:prstGeom>
        </p:spPr>
      </p:pic>
      <p:sp>
        <p:nvSpPr>
          <p:cNvPr id="3" name="テキスト ボックス 2"/>
          <p:cNvSpPr txBox="1"/>
          <p:nvPr/>
        </p:nvSpPr>
        <p:spPr>
          <a:xfrm>
            <a:off x="626147" y="3139035"/>
            <a:ext cx="5639185" cy="3285515"/>
          </a:xfrm>
          <a:prstGeom prst="rect">
            <a:avLst/>
          </a:prstGeom>
          <a:noFill/>
        </p:spPr>
        <p:txBody>
          <a:bodyPr wrap="square" rtlCol="0">
            <a:spAutoFit/>
          </a:bodyPr>
          <a:lstStyle/>
          <a:p>
            <a:pPr>
              <a:lnSpc>
                <a:spcPct val="150000"/>
              </a:lnSpc>
            </a:pPr>
            <a:r>
              <a:rPr kumimoji="1" lang="ja-JP" altLang="en-US" sz="2000" dirty="0"/>
              <a:t>・それぞれの時期において乗り越えなければな</a:t>
            </a:r>
            <a:endParaRPr kumimoji="1" lang="en-US" altLang="ja-JP" sz="2000" dirty="0"/>
          </a:p>
          <a:p>
            <a:pPr>
              <a:lnSpc>
                <a:spcPct val="150000"/>
              </a:lnSpc>
            </a:pPr>
            <a:r>
              <a:rPr kumimoji="1" lang="ja-JP" altLang="en-US" sz="2000" dirty="0"/>
              <a:t>　らない代表的な課題（発達課題）がある</a:t>
            </a:r>
            <a:endParaRPr kumimoji="1" lang="en-US" altLang="ja-JP" sz="2000" dirty="0"/>
          </a:p>
          <a:p>
            <a:pPr>
              <a:lnSpc>
                <a:spcPct val="150000"/>
              </a:lnSpc>
            </a:pPr>
            <a:r>
              <a:rPr kumimoji="1" lang="ja-JP" altLang="en-US" sz="2000" dirty="0"/>
              <a:t>・各段階の発達課題を避けたり、クリアできな</a:t>
            </a:r>
            <a:endParaRPr kumimoji="1" lang="en-US" altLang="ja-JP" sz="2000" dirty="0"/>
          </a:p>
          <a:p>
            <a:pPr>
              <a:lnSpc>
                <a:spcPct val="150000"/>
              </a:lnSpc>
            </a:pPr>
            <a:r>
              <a:rPr kumimoji="1" lang="ja-JP" altLang="en-US" sz="2000" dirty="0"/>
              <a:t>　かった時は、心身の不調が後の段階で表</a:t>
            </a:r>
            <a:endParaRPr kumimoji="1" lang="en-US" altLang="ja-JP" sz="2000" dirty="0"/>
          </a:p>
          <a:p>
            <a:pPr>
              <a:lnSpc>
                <a:spcPct val="150000"/>
              </a:lnSpc>
            </a:pPr>
            <a:r>
              <a:rPr kumimoji="1" lang="ja-JP" altLang="en-US" sz="2000" dirty="0"/>
              <a:t>　れる恐れがある</a:t>
            </a:r>
            <a:endParaRPr kumimoji="1" lang="en-US" altLang="ja-JP" sz="2000" dirty="0"/>
          </a:p>
          <a:p>
            <a:pPr>
              <a:lnSpc>
                <a:spcPct val="150000"/>
              </a:lnSpc>
            </a:pPr>
            <a:r>
              <a:rPr kumimoji="1" lang="ja-JP" altLang="en-US" sz="2000" dirty="0"/>
              <a:t>・発達課題は原則として平均的な一定期間内に</a:t>
            </a:r>
            <a:endParaRPr kumimoji="1" lang="en-US" altLang="ja-JP" sz="2000" dirty="0"/>
          </a:p>
          <a:p>
            <a:pPr>
              <a:lnSpc>
                <a:spcPct val="150000"/>
              </a:lnSpc>
            </a:pPr>
            <a:r>
              <a:rPr kumimoji="1" lang="ja-JP" altLang="en-US" sz="2000" dirty="0"/>
              <a:t>　学習されることが望ましい</a:t>
            </a:r>
          </a:p>
        </p:txBody>
      </p:sp>
    </p:spTree>
    <p:extLst>
      <p:ext uri="{BB962C8B-B14F-4D97-AF65-F5344CB8AC3E}">
        <p14:creationId xmlns:p14="http://schemas.microsoft.com/office/powerpoint/2010/main" val="364736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F16F01-8DE8-4C1B-ADDD-626286B0AEA3}"/>
              </a:ext>
            </a:extLst>
          </p:cNvPr>
          <p:cNvSpPr>
            <a:spLocks noGrp="1"/>
          </p:cNvSpPr>
          <p:nvPr>
            <p:ph type="title"/>
          </p:nvPr>
        </p:nvSpPr>
        <p:spPr/>
        <p:txBody>
          <a:bodyPr/>
          <a:lstStyle/>
          <a:p>
            <a:r>
              <a:rPr lang="ja-JP" altLang="en-US" dirty="0"/>
              <a:t>各発達段階の特徴</a:t>
            </a:r>
            <a:endParaRPr kumimoji="1" lang="ja-JP" altLang="en-US" dirty="0"/>
          </a:p>
        </p:txBody>
      </p:sp>
      <p:sp>
        <p:nvSpPr>
          <p:cNvPr id="4" name="テキスト ボックス 3"/>
          <p:cNvSpPr txBox="1"/>
          <p:nvPr/>
        </p:nvSpPr>
        <p:spPr>
          <a:xfrm>
            <a:off x="9048997" y="1280522"/>
            <a:ext cx="1362874" cy="400110"/>
          </a:xfrm>
          <a:prstGeom prst="rect">
            <a:avLst/>
          </a:prstGeom>
          <a:noFill/>
        </p:spPr>
        <p:txBody>
          <a:bodyPr wrap="none" rtlCol="0">
            <a:spAutoFit/>
          </a:bodyPr>
          <a:lstStyle/>
          <a:p>
            <a:r>
              <a:rPr kumimoji="1" lang="ja-JP" altLang="en-US" sz="2000" dirty="0">
                <a:solidFill>
                  <a:schemeClr val="bg1"/>
                </a:solidFill>
              </a:rPr>
              <a:t>教科書</a:t>
            </a:r>
            <a:r>
              <a:rPr kumimoji="1" lang="en-US" altLang="ja-JP" sz="2000" dirty="0">
                <a:solidFill>
                  <a:schemeClr val="bg1"/>
                </a:solidFill>
              </a:rPr>
              <a:t>P</a:t>
            </a:r>
            <a:r>
              <a:rPr kumimoji="1" lang="ja-JP" altLang="en-US" sz="2000" dirty="0">
                <a:solidFill>
                  <a:schemeClr val="bg1"/>
                </a:solidFill>
              </a:rPr>
              <a:t>８</a:t>
            </a:r>
          </a:p>
        </p:txBody>
      </p:sp>
      <p:sp>
        <p:nvSpPr>
          <p:cNvPr id="6" name="テキスト ボックス 5"/>
          <p:cNvSpPr txBox="1"/>
          <p:nvPr/>
        </p:nvSpPr>
        <p:spPr>
          <a:xfrm>
            <a:off x="1246909" y="2588821"/>
            <a:ext cx="8084264" cy="3970318"/>
          </a:xfrm>
          <a:prstGeom prst="rect">
            <a:avLst/>
          </a:prstGeom>
          <a:noFill/>
        </p:spPr>
        <p:txBody>
          <a:bodyPr wrap="none" rtlCol="0">
            <a:spAutoFit/>
          </a:bodyPr>
          <a:lstStyle/>
          <a:p>
            <a:r>
              <a:rPr kumimoji="1" lang="ja-JP" altLang="en-US" sz="2800" dirty="0"/>
              <a:t>青年期：こどもから大人になる移行期</a:t>
            </a:r>
            <a:endParaRPr kumimoji="1" lang="en-US" altLang="ja-JP" sz="2800" dirty="0"/>
          </a:p>
          <a:p>
            <a:r>
              <a:rPr kumimoji="1" lang="ja-JP" altLang="en-US" sz="2800" dirty="0"/>
              <a:t>　　　　</a:t>
            </a:r>
            <a:r>
              <a:rPr kumimoji="1" lang="ja-JP" altLang="en-US" sz="2400" dirty="0"/>
              <a:t>⇒思春期から</a:t>
            </a:r>
            <a:r>
              <a:rPr kumimoji="1" lang="en-US" altLang="ja-JP" sz="2400" dirty="0"/>
              <a:t>19</a:t>
            </a:r>
            <a:r>
              <a:rPr kumimoji="1" lang="ja-JP" altLang="en-US" sz="2400" dirty="0"/>
              <a:t>歳くらいまで</a:t>
            </a:r>
            <a:endParaRPr kumimoji="1" lang="en-US" altLang="ja-JP" sz="2400" dirty="0"/>
          </a:p>
          <a:p>
            <a:endParaRPr kumimoji="1" lang="en-US" altLang="ja-JP" sz="2800" dirty="0"/>
          </a:p>
          <a:p>
            <a:r>
              <a:rPr kumimoji="1" lang="ja-JP" altLang="en-US" sz="2800" dirty="0"/>
              <a:t>壮年期・中年期：家庭および社会の担い手となる</a:t>
            </a:r>
            <a:endParaRPr kumimoji="1" lang="en-US" altLang="ja-JP" sz="2800" dirty="0"/>
          </a:p>
          <a:p>
            <a:r>
              <a:rPr kumimoji="1" lang="ja-JP" altLang="en-US" sz="2800" dirty="0"/>
              <a:t>　　  </a:t>
            </a:r>
            <a:r>
              <a:rPr kumimoji="1" lang="ja-JP" altLang="en-US" sz="2400" dirty="0"/>
              <a:t>壮年期⇒</a:t>
            </a:r>
            <a:r>
              <a:rPr kumimoji="1" lang="en-US" altLang="ja-JP" sz="2400" dirty="0"/>
              <a:t>20</a:t>
            </a:r>
            <a:r>
              <a:rPr kumimoji="1" lang="ja-JP" altLang="en-US" sz="2400" dirty="0"/>
              <a:t>歳代後半から</a:t>
            </a:r>
            <a:r>
              <a:rPr kumimoji="1" lang="en-US" altLang="ja-JP" sz="2400" dirty="0"/>
              <a:t>40</a:t>
            </a:r>
            <a:r>
              <a:rPr kumimoji="1" lang="ja-JP" altLang="en-US" sz="2400" dirty="0"/>
              <a:t>歳代</a:t>
            </a:r>
            <a:endParaRPr kumimoji="1" lang="en-US" altLang="ja-JP" sz="2400" dirty="0"/>
          </a:p>
          <a:p>
            <a:r>
              <a:rPr kumimoji="1" lang="ja-JP" altLang="en-US" sz="2400" dirty="0"/>
              <a:t>　　　中年期⇒</a:t>
            </a:r>
            <a:r>
              <a:rPr kumimoji="1" lang="en-US" altLang="ja-JP" sz="2400" dirty="0"/>
              <a:t>40</a:t>
            </a:r>
            <a:r>
              <a:rPr kumimoji="1" lang="ja-JP" altLang="en-US" sz="2400" dirty="0"/>
              <a:t>歳代後半から</a:t>
            </a:r>
            <a:r>
              <a:rPr kumimoji="1" lang="en-US" altLang="ja-JP" sz="2400" dirty="0"/>
              <a:t>60</a:t>
            </a:r>
            <a:r>
              <a:rPr kumimoji="1" lang="ja-JP" altLang="en-US" sz="2400" dirty="0"/>
              <a:t>歳代</a:t>
            </a:r>
            <a:endParaRPr kumimoji="1" lang="en-US" altLang="ja-JP" sz="2400" dirty="0"/>
          </a:p>
          <a:p>
            <a:endParaRPr kumimoji="1" lang="en-US" altLang="ja-JP" sz="2800" dirty="0"/>
          </a:p>
          <a:p>
            <a:r>
              <a:rPr kumimoji="1" lang="ja-JP" altLang="en-US" sz="2800" dirty="0"/>
              <a:t>向老期：熟年から人生の有終へと向かう時期</a:t>
            </a:r>
            <a:endParaRPr kumimoji="1" lang="en-US" altLang="ja-JP" sz="2800" dirty="0"/>
          </a:p>
          <a:p>
            <a:r>
              <a:rPr kumimoji="1" lang="ja-JP" altLang="en-US" sz="2800" dirty="0"/>
              <a:t>　　　　</a:t>
            </a:r>
            <a:r>
              <a:rPr kumimoji="1" lang="ja-JP" altLang="en-US" sz="2400" dirty="0"/>
              <a:t>⇒</a:t>
            </a:r>
            <a:r>
              <a:rPr kumimoji="1" lang="en-US" altLang="ja-JP" sz="2400" dirty="0"/>
              <a:t>50</a:t>
            </a:r>
            <a:r>
              <a:rPr kumimoji="1" lang="ja-JP" altLang="en-US" sz="2400" dirty="0"/>
              <a:t>歳代後半から</a:t>
            </a:r>
            <a:r>
              <a:rPr kumimoji="1" lang="en-US" altLang="ja-JP" sz="2400" dirty="0"/>
              <a:t>60</a:t>
            </a:r>
            <a:r>
              <a:rPr kumimoji="1" lang="ja-JP" altLang="en-US" sz="2400" dirty="0"/>
              <a:t>歳代半ばくらい</a:t>
            </a:r>
            <a:endParaRPr kumimoji="1" lang="en-US" altLang="ja-JP" sz="2400" dirty="0"/>
          </a:p>
        </p:txBody>
      </p:sp>
    </p:spTree>
    <p:extLst>
      <p:ext uri="{BB962C8B-B14F-4D97-AF65-F5344CB8AC3E}">
        <p14:creationId xmlns:p14="http://schemas.microsoft.com/office/powerpoint/2010/main" val="1162384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TotalTime>
  <Words>1803</Words>
  <Application>Microsoft Office PowerPoint</Application>
  <PresentationFormat>ワイド画面</PresentationFormat>
  <Paragraphs>192</Paragraphs>
  <Slides>16</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メイリオ</vt:lpstr>
      <vt:lpstr>游ゴシック</vt:lpstr>
      <vt:lpstr>Arial</vt:lpstr>
      <vt:lpstr>Century Gothic</vt:lpstr>
      <vt:lpstr>Wingdings</vt:lpstr>
      <vt:lpstr>Wingdings 3</vt:lpstr>
      <vt:lpstr>イオン ボードルーム</vt:lpstr>
      <vt:lpstr>成人看護学概論Ⅰ </vt:lpstr>
      <vt:lpstr>授業概要</vt:lpstr>
      <vt:lpstr>学習目標</vt:lpstr>
      <vt:lpstr>対象の理解 　―大人になること、大人であること</vt:lpstr>
      <vt:lpstr>生涯発達の特徴</vt:lpstr>
      <vt:lpstr>PowerPoint プレゼンテーション</vt:lpstr>
      <vt:lpstr>PowerPoint プレゼンテーション</vt:lpstr>
      <vt:lpstr>PowerPoint プレゼンテーション</vt:lpstr>
      <vt:lpstr>各発達段階の特徴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成人看護学方法論Ⅰ 慢性期看護</dc:title>
  <dc:creator>NEC-PCuser</dc:creator>
  <cp:lastModifiedBy>矢野 優子 Y.U.</cp:lastModifiedBy>
  <cp:revision>131</cp:revision>
  <dcterms:created xsi:type="dcterms:W3CDTF">2021-06-01T12:44:35Z</dcterms:created>
  <dcterms:modified xsi:type="dcterms:W3CDTF">2023-08-30T23:55:55Z</dcterms:modified>
</cp:coreProperties>
</file>